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8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23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1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2.xml"/>
  <Override ContentType="application/vnd.openxmlformats-officedocument.presentationml.comments+xml" PartName="/ppt/comments/comment24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2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7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4.xml"/>
  <Override ContentType="application/vnd.openxmlformats-officedocument.presentationml.comments+xml" PartName="/ppt/comments/comment27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26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5.xml"/>
  <Override ContentType="application/vnd.openxmlformats-officedocument.presentationml.comments+xml" PartName="/ppt/comments/comment30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25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29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7023100" cy="9309100"/>
  <p:embeddedFontLst>
    <p:embeddedFont>
      <p:font typeface="Roboto"/>
      <p:regular r:id="rId57"/>
      <p:bold r:id="rId58"/>
      <p:italic r:id="rId59"/>
      <p:boldItalic r:id="rId60"/>
    </p:embeddedFont>
    <p:embeddedFont>
      <p:font typeface="Nunito"/>
      <p:regular r:id="rId61"/>
      <p:bold r:id="rId62"/>
      <p:italic r:id="rId63"/>
      <p:boldItalic r:id="rId64"/>
    </p:embeddedFont>
    <p:embeddedFont>
      <p:font typeface="Candara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0">
          <p15:clr>
            <a:srgbClr val="A4A3A4"/>
          </p15:clr>
        </p15:guide>
        <p15:guide id="2" pos="264">
          <p15:clr>
            <a:srgbClr val="A4A3A4"/>
          </p15:clr>
        </p15:guide>
        <p15:guide id="3" pos="2880">
          <p15:clr>
            <a:srgbClr val="9AA0A6"/>
          </p15:clr>
        </p15:guide>
      </p15:sldGuideLst>
    </p:ext>
    <p:ext uri="{2D200454-40CA-4A62-9FC3-DE9A4176ACB9}">
      <p15:notesGuideLst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  <p:ext uri="GoogleSlidesCustomDataVersion2">
      <go:slidesCustomData xmlns:go="http://customooxmlschemas.google.com/" r:id="rId69" roundtripDataSignature="AMtx7mhR4xQSR4VZmOo77INOh9lxX2+yz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Kai-Chun Chen"/>
  <p:cmAuthor clrIdx="1" id="1" initials="" lastIdx="12" name="Ponmanikandan Velmurugan"/>
  <p:cmAuthor clrIdx="2" id="2" initials="" lastIdx="18" name="Ivan Net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0" orient="horz"/>
        <p:guide pos="264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32" orient="horz"/>
        <p:guide pos="2212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Nunito-bold.fntdata"/><Relationship Id="rId61" Type="http://schemas.openxmlformats.org/officeDocument/2006/relationships/font" Target="fonts/Nunito-regular.fntdata"/><Relationship Id="rId20" Type="http://schemas.openxmlformats.org/officeDocument/2006/relationships/slide" Target="slides/slide13.xml"/><Relationship Id="rId64" Type="http://schemas.openxmlformats.org/officeDocument/2006/relationships/font" Target="fonts/Nunito-boldItalic.fntdata"/><Relationship Id="rId63" Type="http://schemas.openxmlformats.org/officeDocument/2006/relationships/font" Target="fonts/Nunito-italic.fntdata"/><Relationship Id="rId22" Type="http://schemas.openxmlformats.org/officeDocument/2006/relationships/slide" Target="slides/slide15.xml"/><Relationship Id="rId66" Type="http://schemas.openxmlformats.org/officeDocument/2006/relationships/font" Target="fonts/Candara-bold.fntdata"/><Relationship Id="rId21" Type="http://schemas.openxmlformats.org/officeDocument/2006/relationships/slide" Target="slides/slide14.xml"/><Relationship Id="rId65" Type="http://schemas.openxmlformats.org/officeDocument/2006/relationships/font" Target="fonts/Candara-regular.fntdata"/><Relationship Id="rId24" Type="http://schemas.openxmlformats.org/officeDocument/2006/relationships/slide" Target="slides/slide17.xml"/><Relationship Id="rId68" Type="http://schemas.openxmlformats.org/officeDocument/2006/relationships/font" Target="fonts/Candara-boldItalic.fntdata"/><Relationship Id="rId23" Type="http://schemas.openxmlformats.org/officeDocument/2006/relationships/slide" Target="slides/slide16.xml"/><Relationship Id="rId67" Type="http://schemas.openxmlformats.org/officeDocument/2006/relationships/font" Target="fonts/Candara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customschemas.google.com/relationships/presentationmetadata" Target="meta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oboto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-italic.fntdata"/><Relationship Id="rId14" Type="http://schemas.openxmlformats.org/officeDocument/2006/relationships/slide" Target="slides/slide7.xml"/><Relationship Id="rId58" Type="http://schemas.openxmlformats.org/officeDocument/2006/relationships/font" Target="fonts/Robot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9-17T03:39:02.511">
    <p:pos x="6000" y="0"/>
    <p:text>Kaichun chen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c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4" dt="2021-09-17T03:34:41.789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NE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5" dt="2021-09-17T03:34:45.259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NI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6" dt="2021-09-17T03:34:49.040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NM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7" dt="2021-09-17T03:34:52.874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NQ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8" dt="2021-09-17T03:34:56.975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NU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9" dt="2021-09-17T03:35:01.504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NY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0" dt="2021-09-17T03:35:05.125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Nc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1-09-17T03:38:11.008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Q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6" dt="2021-09-17T03:38:16.149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U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7" dt="2021-09-17T03:38:54.897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Y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9-17T03:39:10.564">
    <p:pos x="6000" y="0"/>
    <p:text>Kaichun Chen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k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8" dt="2021-09-17T03:39:09.033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g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9" dt="2021-09-17T03:39:14.705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o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0" dt="2021-09-17T03:42:57.012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_I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1" dt="2021-09-17T03:43:01.396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_M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1" dt="2021-09-17T03:40:55.714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s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2" dt="2021-09-17T03:41:05.548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w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3" dt="2021-09-17T03:41:08.678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4" dt="2021-09-17T03:41:12.585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4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5" dt="2021-09-17T03:41:20.080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8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6" dt="2021-09-17T03:41:31.513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_A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1-09-17T03:37:19.145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A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7" dt="2021-09-17T03:41:34.694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_E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8" dt="2021-09-17T03:37:07.126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Ng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2" dt="2021-09-17T04:12:49.905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_Q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1-09-17T03:37:25.674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E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1-09-17T03:37:32.660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I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1-09-17T03:37:49.235">
    <p:pos x="6000" y="0"/>
    <p:text>Mani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xql-M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1-09-17T03:34:30.079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M4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1-09-17T03:34:35.127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M8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3" dt="2021-09-17T03:34:38.402">
    <p:pos x="6000" y="0"/>
    <p:text>Ivan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nq_oNA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8132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7988" y="698500"/>
            <a:ext cx="6207125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 txBox="1"/>
          <p:nvPr>
            <p:ph idx="12" type="sldNum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50" spcFirstLastPara="1" rIns="93250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fefe508a_0_2117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gebfefe508a_0_211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0a2f41651_1_26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" name="Google Shape;177;gf0a2f41651_1_2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043114000_0_85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Dongwei </a:t>
            </a:r>
            <a:endParaRPr/>
          </a:p>
        </p:txBody>
      </p:sp>
      <p:sp>
        <p:nvSpPr>
          <p:cNvPr id="188" name="Google Shape;188;gf043114000_0_85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043114000_2_384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Dongwei </a:t>
            </a:r>
            <a:endParaRPr/>
          </a:p>
        </p:txBody>
      </p:sp>
      <p:sp>
        <p:nvSpPr>
          <p:cNvPr id="202" name="Google Shape;202;gf043114000_2_38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043114000_2_741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f043114000_2_741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Dongwei </a:t>
            </a:r>
            <a:endParaRPr/>
          </a:p>
        </p:txBody>
      </p:sp>
      <p:sp>
        <p:nvSpPr>
          <p:cNvPr id="216" name="Google Shape;216;gf043114000_2_741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043114000_2_27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5" name="Google Shape;225;gf043114000_2_2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043114000_2_304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gf043114000_2_30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043114000_2_324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2" name="Google Shape;242;gf043114000_2_32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043114000_0_121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0" name="Google Shape;250;gf043114000_0_12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043114000_0_129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" name="Google Shape;259;gf043114000_0_129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043114000_0_16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Dongwei </a:t>
            </a:r>
            <a:endParaRPr/>
          </a:p>
        </p:txBody>
      </p:sp>
      <p:sp>
        <p:nvSpPr>
          <p:cNvPr id="73" name="Google Shape;73;gf043114000_0_1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043114000_2_332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7" name="Google Shape;267;gf043114000_2_33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043114000_0_137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5" name="Google Shape;275;gf043114000_0_137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043114000_0_143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4" name="Google Shape;284;gf043114000_0_14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43114000_2_340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2" name="Google Shape;292;gf043114000_2_34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043114000_2_361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Go through each one , the highest, which model best recall galaxy,  Highlight the best results. </a:t>
            </a:r>
            <a:endParaRPr/>
          </a:p>
        </p:txBody>
      </p:sp>
      <p:sp>
        <p:nvSpPr>
          <p:cNvPr id="300" name="Google Shape;300;gf043114000_2_36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08b383ef3_0_0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f08b383ef3_0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f08b383ef3_0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08b383ef3_0_324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f08b383ef3_0_32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f08b383ef3_0_32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08b383ef3_0_342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f08b383ef3_0_34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f08b383ef3_0_34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08b383ef3_0_360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f08b383ef3_0_36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f08b383ef3_0_36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08b383ef3_0_378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f08b383ef3_0_37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gf08b383ef3_0_37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08b383ef3_0_397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f08b383ef3_0_397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f08b383ef3_0_397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08b383ef3_2_8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f08b383ef3_2_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f08b383ef3_2_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0a2f41651_1_36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gf0a2f41651_1_3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:notes"/>
          <p:cNvSpPr txBox="1"/>
          <p:nvPr>
            <p:ph idx="1" type="body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8" name="Google Shape;418;p5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043114000_2_428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9" name="Google Shape;429;gf043114000_2_42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043114000_2_410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2" name="Google Shape;442;gf043114000_2_41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043114000_2_45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4" name="Google Shape;454;gf043114000_2_45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043114000_2_756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1" name="Google Shape;461;gf043114000_2_75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043114000_2_770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4" name="Google Shape;474;gf043114000_2_77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043114000_2_51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7" name="Google Shape;487;gf043114000_2_5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0a2f41651_1_16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" name="Google Shape;99;gf0a2f41651_1_1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0a2f41651_0_0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Julian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8" name="Google Shape;498;gf0a2f41651_0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0a2f41651_0_13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Julian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6" name="Google Shape;506;gf0a2f41651_0_1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0a2f41651_0_24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Julian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6" name="Google Shape;516;gf0a2f41651_0_2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043114000_2_56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4" name="Google Shape;524;gf043114000_2_56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08d204d71_1_0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f08d204d71_1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Dongwei </a:t>
            </a:r>
            <a:endParaRPr/>
          </a:p>
        </p:txBody>
      </p:sp>
      <p:sp>
        <p:nvSpPr>
          <p:cNvPr id="532" name="Google Shape;532;gf08d204d71_1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08d204d71_1_8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f08d204d71_1_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f08d204d71_1_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08d204d71_1_16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f08d204d71_1_16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f08d204d71_1_16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08d204d71_1_24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f08d204d71_1_2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gf08d204d71_1_2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08d204d71_1_32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f08d204d71_1_3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Julian</a:t>
            </a:r>
            <a:endParaRPr/>
          </a:p>
        </p:txBody>
      </p:sp>
      <p:sp>
        <p:nvSpPr>
          <p:cNvPr id="573" name="Google Shape;573;gf08d204d71_1_3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0a2f41651_1_1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Julian Beaulieu</a:t>
            </a:r>
            <a:endParaRPr/>
          </a:p>
        </p:txBody>
      </p:sp>
      <p:sp>
        <p:nvSpPr>
          <p:cNvPr id="581" name="Google Shape;581;gf0a2f41651_1_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043114000_5_22:notes"/>
          <p:cNvSpPr/>
          <p:nvPr>
            <p:ph idx="2" type="sldImg"/>
          </p:nvPr>
        </p:nvSpPr>
        <p:spPr>
          <a:xfrm>
            <a:off x="407988" y="698500"/>
            <a:ext cx="6207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f043114000_5_2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f043114000_5_2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ce62be484_0_0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gece62be484_0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bfefe508a_0_8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3" name="Google Shape;153;gebfefe508a_0_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bfefe508a_0_1:notes"/>
          <p:cNvSpPr txBox="1"/>
          <p:nvPr>
            <p:ph idx="1" type="body"/>
          </p:nvPr>
        </p:nvSpPr>
        <p:spPr>
          <a:xfrm>
            <a:off x="702310" y="4421825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50" spcFirstLastPara="1" rIns="93250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gebfefe508a_0_1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81478"/>
            <a:ext cx="9144000" cy="2057400"/>
          </a:xfrm>
          <a:prstGeom prst="rect">
            <a:avLst/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</p:pic>
      <p:sp>
        <p:nvSpPr>
          <p:cNvPr id="21" name="Google Shape;21;p15"/>
          <p:cNvSpPr/>
          <p:nvPr/>
        </p:nvSpPr>
        <p:spPr>
          <a:xfrm>
            <a:off x="-378" y="2394943"/>
            <a:ext cx="9144378" cy="77131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1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anchorCtr="0" anchor="b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5"/>
          <p:cNvSpPr/>
          <p:nvPr/>
        </p:nvSpPr>
        <p:spPr>
          <a:xfrm>
            <a:off x="-378" y="4737717"/>
            <a:ext cx="9144000" cy="408660"/>
          </a:xfrm>
          <a:prstGeom prst="rect">
            <a:avLst/>
          </a:prstGeom>
          <a:gradFill>
            <a:gsLst>
              <a:gs pos="0">
                <a:srgbClr val="294861"/>
              </a:gs>
              <a:gs pos="46000">
                <a:srgbClr val="244061"/>
              </a:gs>
              <a:gs pos="100000">
                <a:srgbClr val="4388B8"/>
              </a:gs>
            </a:gsLst>
            <a:lin ang="16200000" scaled="0"/>
          </a:gradFill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5"/>
          <p:cNvSpPr txBox="1"/>
          <p:nvPr>
            <p:ph type="title"/>
          </p:nvPr>
        </p:nvSpPr>
        <p:spPr>
          <a:xfrm>
            <a:off x="457200" y="423844"/>
            <a:ext cx="8229600" cy="1085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45700" wrap="square" tIns="45700">
            <a:noAutofit/>
          </a:bodyPr>
          <a:lstStyle>
            <a:lvl1pPr lv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600"/>
              <a:buFont typeface="Arial"/>
              <a:buNone/>
              <a:defRPr b="1" i="0" sz="27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457201" y="1518647"/>
            <a:ext cx="5629274" cy="27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350"/>
              </a:spcBef>
              <a:spcAft>
                <a:spcPts val="0"/>
              </a:spcAft>
              <a:buSzPts val="18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5" name="Google Shape;25;p15"/>
          <p:cNvSpPr txBox="1"/>
          <p:nvPr/>
        </p:nvSpPr>
        <p:spPr>
          <a:xfrm>
            <a:off x="68386" y="4812000"/>
            <a:ext cx="4503614" cy="3266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LLNL-PRES-XXXXXX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5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work was performed under the auspices of the U.S. Department of Energy by Lawrence Livermore National Laboratory under contract DE-AC52-07NA27344. Lawrence Livermore National Security, LLC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LNL_Logo_WHT-LRG.png" id="26" name="Google Shape;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7062" y="4835124"/>
            <a:ext cx="1865376" cy="23602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5"/>
          <p:cNvSpPr/>
          <p:nvPr/>
        </p:nvSpPr>
        <p:spPr>
          <a:xfrm>
            <a:off x="0" y="0"/>
            <a:ext cx="9144000" cy="84667"/>
          </a:xfrm>
          <a:prstGeom prst="rect">
            <a:avLst/>
          </a:prstGeom>
          <a:solidFill>
            <a:srgbClr val="366092"/>
          </a:solidFill>
          <a:ln cap="rnd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5"/>
          <p:cNvSpPr txBox="1"/>
          <p:nvPr>
            <p:ph idx="2" type="body"/>
          </p:nvPr>
        </p:nvSpPr>
        <p:spPr>
          <a:xfrm>
            <a:off x="4572001" y="2322536"/>
            <a:ext cx="4572000" cy="35837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82875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b="0" sz="1200"/>
            </a:lvl1pPr>
            <a:lvl2pPr indent="-228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0" sz="1200"/>
            </a:lvl2pPr>
            <a:lvl3pPr indent="-228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b="0" sz="1200"/>
            </a:lvl3pPr>
            <a:lvl4pPr indent="-228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200"/>
            </a:lvl4pPr>
            <a:lvl5pPr indent="-228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200"/>
            </a:lvl5pPr>
            <a:lvl6pPr indent="-3429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">
  <p:cSld name="Bi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type="title"/>
          </p:nvPr>
        </p:nvSpPr>
        <p:spPr>
          <a:xfrm>
            <a:off x="457200" y="91441"/>
            <a:ext cx="8229600" cy="917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005DAC"/>
              </a:buClr>
              <a:buSzPts val="28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/>
          <p:nvPr>
            <p:ph idx="2" type="pic"/>
          </p:nvPr>
        </p:nvSpPr>
        <p:spPr>
          <a:xfrm>
            <a:off x="524192" y="1188720"/>
            <a:ext cx="2834640" cy="283464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" name="Google Shape;55;p30"/>
          <p:cNvSpPr txBox="1"/>
          <p:nvPr>
            <p:ph idx="1" type="body"/>
          </p:nvPr>
        </p:nvSpPr>
        <p:spPr>
          <a:xfrm>
            <a:off x="3499105" y="1188720"/>
            <a:ext cx="5168646" cy="318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331469" lvl="1" marL="914400" algn="l">
              <a:lnSpc>
                <a:spcPct val="106666"/>
              </a:lnSpc>
              <a:spcBef>
                <a:spcPts val="600"/>
              </a:spcBef>
              <a:spcAft>
                <a:spcPts val="0"/>
              </a:spcAft>
              <a:buSzPts val="1620"/>
              <a:buFont typeface="Noto Sans Symbols"/>
              <a:buChar char="▪"/>
              <a:defRPr sz="1350">
                <a:latin typeface="Avenir"/>
                <a:ea typeface="Avenir"/>
                <a:cs typeface="Avenir"/>
                <a:sym typeface="Avenir"/>
              </a:defRPr>
            </a:lvl2pPr>
            <a:lvl3pPr indent="-33146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Arial"/>
              <a:buChar char="•"/>
              <a:defRPr sz="1350"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457200" y="1081143"/>
            <a:ext cx="8229600" cy="36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SzPts val="216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2pPr>
            <a:lvl3pPr indent="-33146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type="title"/>
          </p:nvPr>
        </p:nvSpPr>
        <p:spPr>
          <a:xfrm>
            <a:off x="457200" y="164632"/>
            <a:ext cx="8229600" cy="756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457200" y="165102"/>
            <a:ext cx="8229600" cy="754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with side-text-Left">
  <p:cSld name="4_Title with side-text-Lef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57200" y="165102"/>
            <a:ext cx="8229600" cy="754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465826" y="1077516"/>
            <a:ext cx="3968496" cy="366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2pPr>
            <a:lvl3pPr indent="-331469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end page" showMasterSp="0">
  <p:cSld name="10_end page">
    <p:bg>
      <p:bgPr>
        <a:solidFill>
          <a:srgbClr val="0F4F97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LNL_Logo_WHT-LRG.png" id="38" name="Google Shape;3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852" y="4078115"/>
            <a:ext cx="3602736" cy="45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with side-text-Right">
  <p:cSld name="5_Title with side-text-Righ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/>
          <p:nvPr>
            <p:ph type="title"/>
          </p:nvPr>
        </p:nvSpPr>
        <p:spPr>
          <a:xfrm>
            <a:off x="457200" y="165102"/>
            <a:ext cx="8229600" cy="754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" type="body"/>
          </p:nvPr>
        </p:nvSpPr>
        <p:spPr>
          <a:xfrm>
            <a:off x="4726214" y="1077516"/>
            <a:ext cx="3968496" cy="366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2pPr>
            <a:lvl3pPr indent="-331469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with side-by-side text">
  <p:cSld name="6_Title with side-by-side 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>
            <p:ph type="title"/>
          </p:nvPr>
        </p:nvSpPr>
        <p:spPr>
          <a:xfrm>
            <a:off x="457200" y="165102"/>
            <a:ext cx="8229600" cy="754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465826" y="1077516"/>
            <a:ext cx="3968496" cy="366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2pPr>
            <a:lvl3pPr indent="-331469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2" type="body"/>
          </p:nvPr>
        </p:nvSpPr>
        <p:spPr>
          <a:xfrm>
            <a:off x="4718649" y="1077516"/>
            <a:ext cx="3968496" cy="3661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—"/>
              <a:defRPr/>
            </a:lvl2pPr>
            <a:lvl3pPr indent="-331469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Full Image with Title">
  <p:cSld name="7_Full Image with 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/>
          <p:nvPr>
            <p:ph idx="2" type="pic"/>
          </p:nvPr>
        </p:nvSpPr>
        <p:spPr>
          <a:xfrm>
            <a:off x="0" y="0"/>
            <a:ext cx="9144000" cy="4761782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27"/>
          <p:cNvSpPr txBox="1"/>
          <p:nvPr>
            <p:ph type="title"/>
          </p:nvPr>
        </p:nvSpPr>
        <p:spPr>
          <a:xfrm>
            <a:off x="2" y="2"/>
            <a:ext cx="9143999" cy="92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4572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  <a:defRPr b="1" sz="240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Full Image">
  <p:cSld name="8_Full Imag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/>
          <p:nvPr>
            <p:ph idx="2" type="pic"/>
          </p:nvPr>
        </p:nvSpPr>
        <p:spPr>
          <a:xfrm>
            <a:off x="0" y="0"/>
            <a:ext cx="9144000" cy="476178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0" y="4766310"/>
            <a:ext cx="9144000" cy="37719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5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016" y="4869180"/>
            <a:ext cx="2743200" cy="21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457200" y="1081143"/>
            <a:ext cx="8229600" cy="36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66092"/>
              </a:buClr>
              <a:buSzPts val="216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—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1469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/>
          <p:nvPr/>
        </p:nvSpPr>
        <p:spPr>
          <a:xfrm>
            <a:off x="1" y="4766310"/>
            <a:ext cx="9144000" cy="3429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4"/>
          <p:cNvSpPr txBox="1"/>
          <p:nvPr/>
        </p:nvSpPr>
        <p:spPr>
          <a:xfrm>
            <a:off x="8826125" y="4802441"/>
            <a:ext cx="317877" cy="341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75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75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4"/>
          <p:cNvSpPr txBox="1"/>
          <p:nvPr/>
        </p:nvSpPr>
        <p:spPr>
          <a:xfrm>
            <a:off x="484955" y="5023986"/>
            <a:ext cx="873871" cy="69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LLNL-PRES-xxxxxx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/>
          <p:nvPr>
            <p:ph type="title"/>
          </p:nvPr>
        </p:nvSpPr>
        <p:spPr>
          <a:xfrm>
            <a:off x="457200" y="165102"/>
            <a:ext cx="8229600" cy="754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  <a:defRPr b="1" i="0" sz="32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" name="Google Shape;17;p14"/>
          <p:cNvCxnSpPr/>
          <p:nvPr/>
        </p:nvCxnSpPr>
        <p:spPr>
          <a:xfrm>
            <a:off x="-6058" y="950366"/>
            <a:ext cx="9150059" cy="0"/>
          </a:xfrm>
          <a:prstGeom prst="straightConnector1">
            <a:avLst/>
          </a:prstGeom>
          <a:noFill/>
          <a:ln cap="flat" cmpd="sng" w="38100">
            <a:solidFill>
              <a:srgbClr val="36609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" name="Google Shape;1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9560" y="4834890"/>
            <a:ext cx="978408" cy="281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6.xm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7.xml"/><Relationship Id="rId4" Type="http://schemas.openxmlformats.org/officeDocument/2006/relationships/image" Target="../media/image54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8.xml"/><Relationship Id="rId4" Type="http://schemas.openxmlformats.org/officeDocument/2006/relationships/image" Target="../media/image27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9.xml"/><Relationship Id="rId4" Type="http://schemas.openxmlformats.org/officeDocument/2006/relationships/image" Target="../media/image39.png"/><Relationship Id="rId5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0.xml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1.xml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8.jpg"/><Relationship Id="rId6" Type="http://schemas.openxmlformats.org/officeDocument/2006/relationships/image" Target="../media/image14.jpg"/><Relationship Id="rId7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2.xml"/><Relationship Id="rId4" Type="http://schemas.openxmlformats.org/officeDocument/2006/relationships/image" Target="../media/image45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3.xml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4.xml"/><Relationship Id="rId4" Type="http://schemas.openxmlformats.org/officeDocument/2006/relationships/image" Target="../media/image34.png"/><Relationship Id="rId5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5.xml"/><Relationship Id="rId4" Type="http://schemas.openxmlformats.org/officeDocument/2006/relationships/image" Target="../media/image42.png"/><Relationship Id="rId5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6.xml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7.xml"/><Relationship Id="rId4" Type="http://schemas.openxmlformats.org/officeDocument/2006/relationships/image" Target="../media/image41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49.png"/><Relationship Id="rId8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18.xml"/><Relationship Id="rId4" Type="http://schemas.openxmlformats.org/officeDocument/2006/relationships/image" Target="../media/image46.png"/><Relationship Id="rId5" Type="http://schemas.openxmlformats.org/officeDocument/2006/relationships/image" Target="../media/image56.png"/><Relationship Id="rId6" Type="http://schemas.openxmlformats.org/officeDocument/2006/relationships/image" Target="../media/image65.png"/><Relationship Id="rId7" Type="http://schemas.openxmlformats.org/officeDocument/2006/relationships/image" Target="../media/image69.png"/><Relationship Id="rId8" Type="http://schemas.openxmlformats.org/officeDocument/2006/relationships/image" Target="../media/image6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19.xml"/><Relationship Id="rId4" Type="http://schemas.openxmlformats.org/officeDocument/2006/relationships/image" Target="../media/image83.png"/><Relationship Id="rId5" Type="http://schemas.openxmlformats.org/officeDocument/2006/relationships/image" Target="../media/image51.png"/><Relationship Id="rId6" Type="http://schemas.openxmlformats.org/officeDocument/2006/relationships/image" Target="../media/image92.png"/><Relationship Id="rId7" Type="http://schemas.openxmlformats.org/officeDocument/2006/relationships/image" Target="../media/image78.png"/><Relationship Id="rId8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20.xm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93.png"/><Relationship Id="rId7" Type="http://schemas.openxmlformats.org/officeDocument/2006/relationships/image" Target="../media/image85.png"/><Relationship Id="rId8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1.xml"/><Relationship Id="rId4" Type="http://schemas.openxmlformats.org/officeDocument/2006/relationships/image" Target="../media/image60.png"/><Relationship Id="rId5" Type="http://schemas.openxmlformats.org/officeDocument/2006/relationships/image" Target="../media/image74.png"/><Relationship Id="rId6" Type="http://schemas.openxmlformats.org/officeDocument/2006/relationships/image" Target="../media/image62.png"/><Relationship Id="rId7" Type="http://schemas.openxmlformats.org/officeDocument/2006/relationships/image" Target="../media/image73.png"/><Relationship Id="rId8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22.xml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23.xml"/><Relationship Id="rId4" Type="http://schemas.openxmlformats.org/officeDocument/2006/relationships/image" Target="../media/image84.png"/><Relationship Id="rId9" Type="http://schemas.openxmlformats.org/officeDocument/2006/relationships/image" Target="../media/image102.png"/><Relationship Id="rId5" Type="http://schemas.openxmlformats.org/officeDocument/2006/relationships/image" Target="../media/image79.png"/><Relationship Id="rId6" Type="http://schemas.openxmlformats.org/officeDocument/2006/relationships/image" Target="../media/image87.png"/><Relationship Id="rId7" Type="http://schemas.openxmlformats.org/officeDocument/2006/relationships/image" Target="../media/image101.png"/><Relationship Id="rId8" Type="http://schemas.openxmlformats.org/officeDocument/2006/relationships/image" Target="../media/image9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4.xml"/><Relationship Id="rId4" Type="http://schemas.openxmlformats.org/officeDocument/2006/relationships/image" Target="../media/image86.png"/><Relationship Id="rId5" Type="http://schemas.openxmlformats.org/officeDocument/2006/relationships/image" Target="../media/image108.png"/><Relationship Id="rId6" Type="http://schemas.openxmlformats.org/officeDocument/2006/relationships/image" Target="../media/image8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25.xml"/><Relationship Id="rId4" Type="http://schemas.openxmlformats.org/officeDocument/2006/relationships/image" Target="../media/image9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26.xml"/><Relationship Id="rId4" Type="http://schemas.openxmlformats.org/officeDocument/2006/relationships/image" Target="../media/image89.png"/><Relationship Id="rId5" Type="http://schemas.openxmlformats.org/officeDocument/2006/relationships/image" Target="../media/image10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27.xml"/><Relationship Id="rId4" Type="http://schemas.openxmlformats.org/officeDocument/2006/relationships/image" Target="../media/image9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28.xml"/><Relationship Id="rId4" Type="http://schemas.openxmlformats.org/officeDocument/2006/relationships/image" Target="../media/image89.png"/><Relationship Id="rId5" Type="http://schemas.openxmlformats.org/officeDocument/2006/relationships/image" Target="../media/image9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29.xml"/><Relationship Id="rId4" Type="http://schemas.openxmlformats.org/officeDocument/2006/relationships/image" Target="../media/image94.png"/><Relationship Id="rId5" Type="http://schemas.openxmlformats.org/officeDocument/2006/relationships/image" Target="../media/image107.png"/><Relationship Id="rId6" Type="http://schemas.openxmlformats.org/officeDocument/2006/relationships/image" Target="../media/image10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30.xml"/><Relationship Id="rId4" Type="http://schemas.openxmlformats.org/officeDocument/2006/relationships/image" Target="../media/image105.png"/><Relationship Id="rId5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1.png"/><Relationship Id="rId4" Type="http://schemas.openxmlformats.org/officeDocument/2006/relationships/image" Target="../media/image9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6.png"/><Relationship Id="rId4" Type="http://schemas.openxmlformats.org/officeDocument/2006/relationships/image" Target="../media/image10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jpg"/><Relationship Id="rId4" Type="http://schemas.openxmlformats.org/officeDocument/2006/relationships/image" Target="../media/image106.jpg"/><Relationship Id="rId9" Type="http://schemas.openxmlformats.org/officeDocument/2006/relationships/image" Target="../media/image110.jpg"/><Relationship Id="rId5" Type="http://schemas.openxmlformats.org/officeDocument/2006/relationships/image" Target="../media/image113.jpg"/><Relationship Id="rId6" Type="http://schemas.openxmlformats.org/officeDocument/2006/relationships/image" Target="../media/image122.jpg"/><Relationship Id="rId7" Type="http://schemas.openxmlformats.org/officeDocument/2006/relationships/image" Target="../media/image119.jpg"/><Relationship Id="rId8" Type="http://schemas.openxmlformats.org/officeDocument/2006/relationships/image" Target="../media/image11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31.xml"/><Relationship Id="rId4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32.xml"/><Relationship Id="rId4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6.jpg"/><Relationship Id="rId4" Type="http://schemas.openxmlformats.org/officeDocument/2006/relationships/image" Target="../media/image117.jpg"/><Relationship Id="rId5" Type="http://schemas.openxmlformats.org/officeDocument/2006/relationships/image" Target="../media/image118.jpg"/><Relationship Id="rId6" Type="http://schemas.openxmlformats.org/officeDocument/2006/relationships/image" Target="../media/image124.png"/><Relationship Id="rId7" Type="http://schemas.openxmlformats.org/officeDocument/2006/relationships/image" Target="../media/image1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3.xml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4.xml"/><Relationship Id="rId4" Type="http://schemas.openxmlformats.org/officeDocument/2006/relationships/image" Target="../media/image9.png"/><Relationship Id="rId5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5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/>
          <p:nvPr/>
        </p:nvSpPr>
        <p:spPr>
          <a:xfrm>
            <a:off x="57975" y="1650150"/>
            <a:ext cx="1321800" cy="8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Dongwei Sun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 Riverside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0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900 University Ave, </a:t>
            </a:r>
            <a:endParaRPr b="0" i="1" sz="1000" u="none" cap="none" strike="noStrike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0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Riverside, CA 92521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1626250" y="1679850"/>
            <a:ext cx="2303700" cy="8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Ponmanikandan Velmurugan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 Riverside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900 University Ave, </a:t>
            </a:r>
            <a:endParaRPr b="0" i="1" sz="1000" u="none" cap="none" strike="noStrike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0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Riverside, CA 92521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4176425" y="1664550"/>
            <a:ext cx="1452900" cy="83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Ivan Neto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 Riverside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900 University Ave, Riverside, CA 92521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5669475" y="1664550"/>
            <a:ext cx="2458800" cy="83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Julian Beaulieu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Texas A&amp;M University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400 Bizzell St, </a:t>
            </a:r>
            <a:endParaRPr b="0" i="1" sz="1000" u="none" cap="none" strike="noStrike">
              <a:solidFill>
                <a:srgbClr val="22222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College Station, TX 77843</a:t>
            </a:r>
            <a:endParaRPr b="0" i="1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549125" y="1679850"/>
            <a:ext cx="1446300" cy="8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Kai-Chun Chen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 Riverside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0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900 University Ave, Riverside, CA 92521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1303275" y="2730356"/>
            <a:ext cx="24588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685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 txBox="1"/>
          <p:nvPr>
            <p:ph type="title"/>
          </p:nvPr>
        </p:nvSpPr>
        <p:spPr>
          <a:xfrm>
            <a:off x="686625" y="230025"/>
            <a:ext cx="7797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550"/>
              <a:t>Classifying images of stars &amp; galaxy and asteroids using Convolutional Neural Networks</a:t>
            </a:r>
            <a:endParaRPr sz="2550"/>
          </a:p>
        </p:txBody>
      </p:sp>
      <p:sp>
        <p:nvSpPr>
          <p:cNvPr id="70" name="Google Shape;70;p1"/>
          <p:cNvSpPr txBox="1"/>
          <p:nvPr/>
        </p:nvSpPr>
        <p:spPr>
          <a:xfrm>
            <a:off x="67725" y="1231525"/>
            <a:ext cx="122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Authors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bfefe508a_0_2117"/>
          <p:cNvSpPr txBox="1"/>
          <p:nvPr>
            <p:ph type="title"/>
          </p:nvPr>
        </p:nvSpPr>
        <p:spPr>
          <a:xfrm>
            <a:off x="1372957" y="112357"/>
            <a:ext cx="6398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Cannot Model Everything</a:t>
            </a:r>
            <a:endParaRPr/>
          </a:p>
        </p:txBody>
      </p:sp>
      <p:sp>
        <p:nvSpPr>
          <p:cNvPr id="173" name="Google Shape;173;gebfefe508a_0_2117"/>
          <p:cNvSpPr txBox="1"/>
          <p:nvPr/>
        </p:nvSpPr>
        <p:spPr>
          <a:xfrm>
            <a:off x="0" y="426282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https://xkcd.com/1875/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ebfefe508a_0_2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9275" y="1420982"/>
            <a:ext cx="55054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0a2f41651_1_26"/>
          <p:cNvSpPr txBox="1"/>
          <p:nvPr>
            <p:ph type="title"/>
          </p:nvPr>
        </p:nvSpPr>
        <p:spPr>
          <a:xfrm>
            <a:off x="3801450" y="124125"/>
            <a:ext cx="1541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80" name="Google Shape;180;gf0a2f41651_1_26"/>
          <p:cNvSpPr txBox="1"/>
          <p:nvPr/>
        </p:nvSpPr>
        <p:spPr>
          <a:xfrm>
            <a:off x="474225" y="1219563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Team 4 Introduction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f0a2f41651_1_26"/>
          <p:cNvSpPr txBox="1"/>
          <p:nvPr/>
        </p:nvSpPr>
        <p:spPr>
          <a:xfrm>
            <a:off x="474225" y="1711463"/>
            <a:ext cx="56565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Background 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f0a2f41651_1_26"/>
          <p:cNvSpPr txBox="1"/>
          <p:nvPr/>
        </p:nvSpPr>
        <p:spPr>
          <a:xfrm>
            <a:off x="474225" y="2292100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Mini Challenge</a:t>
            </a:r>
            <a:endParaRPr b="1" i="0" sz="2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f0a2f41651_1_26"/>
          <p:cNvSpPr txBox="1"/>
          <p:nvPr/>
        </p:nvSpPr>
        <p:spPr>
          <a:xfrm>
            <a:off x="474225" y="2775250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Major Challenge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f0a2f41651_1_26"/>
          <p:cNvSpPr txBox="1"/>
          <p:nvPr/>
        </p:nvSpPr>
        <p:spPr>
          <a:xfrm>
            <a:off x="474225" y="3291550"/>
            <a:ext cx="14442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f0a2f41651_1_26"/>
          <p:cNvSpPr txBox="1"/>
          <p:nvPr/>
        </p:nvSpPr>
        <p:spPr>
          <a:xfrm>
            <a:off x="474225" y="3786838"/>
            <a:ext cx="5144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Acknowledgement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043114000_0_85"/>
          <p:cNvSpPr txBox="1"/>
          <p:nvPr>
            <p:ph type="title"/>
          </p:nvPr>
        </p:nvSpPr>
        <p:spPr>
          <a:xfrm>
            <a:off x="2850450" y="124125"/>
            <a:ext cx="3443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/>
              <a:t>Mini Challenge -  Intro</a:t>
            </a:r>
            <a:endParaRPr/>
          </a:p>
        </p:txBody>
      </p:sp>
      <p:sp>
        <p:nvSpPr>
          <p:cNvPr id="191" name="Google Shape;191;gf043114000_0_85"/>
          <p:cNvSpPr txBox="1"/>
          <p:nvPr>
            <p:ph type="title"/>
          </p:nvPr>
        </p:nvSpPr>
        <p:spPr>
          <a:xfrm>
            <a:off x="2364150" y="880725"/>
            <a:ext cx="4415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/>
              <a:t>Star vs. Galaxy Classification</a:t>
            </a:r>
            <a:endParaRPr/>
          </a:p>
        </p:txBody>
      </p:sp>
      <p:pic>
        <p:nvPicPr>
          <p:cNvPr id="192" name="Google Shape;192;gf043114000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0" y="1448350"/>
            <a:ext cx="3371775" cy="33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f043114000_0_85"/>
          <p:cNvSpPr txBox="1"/>
          <p:nvPr/>
        </p:nvSpPr>
        <p:spPr>
          <a:xfrm>
            <a:off x="3491000" y="1448350"/>
            <a:ext cx="565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 34,000 images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 channels per image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4 channels seem to be more indicative and rich.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Last 4 channels might have some hidden features that a model could detect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f043114000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7771" y="2766300"/>
            <a:ext cx="3977100" cy="89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f043114000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7750" y="3733611"/>
            <a:ext cx="3977122" cy="88151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f043114000_0_85"/>
          <p:cNvSpPr txBox="1"/>
          <p:nvPr/>
        </p:nvSpPr>
        <p:spPr>
          <a:xfrm>
            <a:off x="7811939" y="2963447"/>
            <a:ext cx="12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= 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f043114000_0_85"/>
          <p:cNvSpPr txBox="1"/>
          <p:nvPr/>
        </p:nvSpPr>
        <p:spPr>
          <a:xfrm>
            <a:off x="7811939" y="3951352"/>
            <a:ext cx="12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= 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f043114000_0_85"/>
          <p:cNvSpPr txBox="1"/>
          <p:nvPr/>
        </p:nvSpPr>
        <p:spPr>
          <a:xfrm>
            <a:off x="7811945" y="3186000"/>
            <a:ext cx="7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galaxy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f043114000_0_85"/>
          <p:cNvSpPr txBox="1"/>
          <p:nvPr/>
        </p:nvSpPr>
        <p:spPr>
          <a:xfrm>
            <a:off x="7811945" y="4150525"/>
            <a:ext cx="7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043114000_2_384"/>
          <p:cNvSpPr txBox="1"/>
          <p:nvPr>
            <p:ph type="title"/>
          </p:nvPr>
        </p:nvSpPr>
        <p:spPr>
          <a:xfrm>
            <a:off x="2850450" y="124125"/>
            <a:ext cx="3443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/>
              <a:t>Mini Challenge -  Intro</a:t>
            </a:r>
            <a:endParaRPr/>
          </a:p>
        </p:txBody>
      </p:sp>
      <p:sp>
        <p:nvSpPr>
          <p:cNvPr id="205" name="Google Shape;205;gf043114000_2_384"/>
          <p:cNvSpPr txBox="1"/>
          <p:nvPr>
            <p:ph type="title"/>
          </p:nvPr>
        </p:nvSpPr>
        <p:spPr>
          <a:xfrm>
            <a:off x="4197600" y="880725"/>
            <a:ext cx="7488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/>
              <a:t>Aim</a:t>
            </a:r>
            <a:endParaRPr/>
          </a:p>
        </p:txBody>
      </p:sp>
      <p:sp>
        <p:nvSpPr>
          <p:cNvPr id="206" name="Google Shape;206;gf043114000_2_384"/>
          <p:cNvSpPr txBox="1"/>
          <p:nvPr/>
        </p:nvSpPr>
        <p:spPr>
          <a:xfrm>
            <a:off x="1314000" y="1637325"/>
            <a:ext cx="65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Differentiate between star and galaxy 26x26 images using Deep Learning Models.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f043114000_2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700" y="2036038"/>
            <a:ext cx="2146975" cy="21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f043114000_2_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9000" y="2036038"/>
            <a:ext cx="2189425" cy="21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f043114000_2_3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3325" y="2034089"/>
            <a:ext cx="2146976" cy="215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f043114000_2_384"/>
          <p:cNvSpPr txBox="1"/>
          <p:nvPr/>
        </p:nvSpPr>
        <p:spPr>
          <a:xfrm>
            <a:off x="1376725" y="4149575"/>
            <a:ext cx="11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= ???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f043114000_2_384"/>
          <p:cNvSpPr txBox="1"/>
          <p:nvPr/>
        </p:nvSpPr>
        <p:spPr>
          <a:xfrm>
            <a:off x="4001538" y="4149575"/>
            <a:ext cx="11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= ???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f043114000_2_384"/>
          <p:cNvSpPr txBox="1"/>
          <p:nvPr/>
        </p:nvSpPr>
        <p:spPr>
          <a:xfrm>
            <a:off x="6717388" y="4149575"/>
            <a:ext cx="11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= ???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043114000_2_741"/>
          <p:cNvSpPr txBox="1"/>
          <p:nvPr>
            <p:ph type="title"/>
          </p:nvPr>
        </p:nvSpPr>
        <p:spPr>
          <a:xfrm>
            <a:off x="2259450" y="138275"/>
            <a:ext cx="4625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Methodology</a:t>
            </a:r>
            <a:endParaRPr sz="2800"/>
          </a:p>
        </p:txBody>
      </p:sp>
      <p:pic>
        <p:nvPicPr>
          <p:cNvPr id="219" name="Google Shape;219;gf043114000_2_741"/>
          <p:cNvPicPr preferRelativeResize="0"/>
          <p:nvPr/>
        </p:nvPicPr>
        <p:blipFill rotWithShape="1">
          <a:blip r:embed="rId3">
            <a:alphaModFix/>
          </a:blip>
          <a:srcRect b="6217" l="0" r="2248" t="9293"/>
          <a:stretch/>
        </p:blipFill>
        <p:spPr>
          <a:xfrm>
            <a:off x="60475" y="1022875"/>
            <a:ext cx="6162825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f043114000_2_741"/>
          <p:cNvSpPr txBox="1"/>
          <p:nvPr/>
        </p:nvSpPr>
        <p:spPr>
          <a:xfrm>
            <a:off x="510925" y="3190625"/>
            <a:ext cx="3678900" cy="1477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had to convert Pandas DataFrame to several Numpy arrays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Reshaped data to (26, 26)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Normalized using z-score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Selected all 8 bands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f043114000_2_741"/>
          <p:cNvSpPr txBox="1"/>
          <p:nvPr/>
        </p:nvSpPr>
        <p:spPr>
          <a:xfrm>
            <a:off x="6381625" y="1361075"/>
            <a:ext cx="2614800" cy="1262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Construction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decided on three different models, to see which one would perform the best on this data set.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f043114000_2_741"/>
          <p:cNvSpPr txBox="1"/>
          <p:nvPr/>
        </p:nvSpPr>
        <p:spPr>
          <a:xfrm>
            <a:off x="5087275" y="3151100"/>
            <a:ext cx="3295500" cy="1262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Evaluation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Accuracy, Precision, and Recall scores (both micro and macro)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F1 Score and classification reports for every model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043114000_2_27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228" name="Google Shape;228;gf043114000_2_27"/>
          <p:cNvSpPr txBox="1"/>
          <p:nvPr/>
        </p:nvSpPr>
        <p:spPr>
          <a:xfrm>
            <a:off x="399750" y="1034725"/>
            <a:ext cx="8344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Accuracy &amp; Loss vs Epoches - </a:t>
            </a:r>
            <a:r>
              <a:rPr b="1" i="0" lang="en-US" sz="2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Multi-Layer Perceptron Model</a:t>
            </a:r>
            <a:endParaRPr b="1" i="0" sz="24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7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f043114000_2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325" y="1607204"/>
            <a:ext cx="4112283" cy="26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f043114000_2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4813" y="1592750"/>
            <a:ext cx="4156836" cy="26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f043114000_2_27"/>
          <p:cNvSpPr txBox="1"/>
          <p:nvPr/>
        </p:nvSpPr>
        <p:spPr>
          <a:xfrm>
            <a:off x="0" y="4160075"/>
            <a:ext cx="2851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training time: 340.37s (5.67m)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rate: 0.01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Batch size: 64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043114000_2_304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237" name="Google Shape;237;gf043114000_2_304"/>
          <p:cNvSpPr txBox="1"/>
          <p:nvPr>
            <p:ph type="title"/>
          </p:nvPr>
        </p:nvSpPr>
        <p:spPr>
          <a:xfrm>
            <a:off x="900150" y="937325"/>
            <a:ext cx="7343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Confusion Matrix - </a:t>
            </a:r>
            <a:r>
              <a:rPr lang="en-US" sz="2700">
                <a:solidFill>
                  <a:schemeClr val="accent6"/>
                </a:solidFill>
              </a:rPr>
              <a:t>Multi-Layer Perceptron Model</a:t>
            </a:r>
            <a:endParaRPr sz="2700">
              <a:solidFill>
                <a:schemeClr val="accent6"/>
              </a:solidFill>
            </a:endParaRPr>
          </a:p>
        </p:txBody>
      </p:sp>
      <p:pic>
        <p:nvPicPr>
          <p:cNvPr id="238" name="Google Shape;238;gf043114000_2_304"/>
          <p:cNvPicPr preferRelativeResize="0"/>
          <p:nvPr/>
        </p:nvPicPr>
        <p:blipFill rotWithShape="1">
          <a:blip r:embed="rId4">
            <a:alphaModFix/>
          </a:blip>
          <a:srcRect b="2486" l="20332" r="7667" t="1459"/>
          <a:stretch/>
        </p:blipFill>
        <p:spPr>
          <a:xfrm>
            <a:off x="659575" y="1606025"/>
            <a:ext cx="3586086" cy="300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f043114000_2_304"/>
          <p:cNvPicPr preferRelativeResize="0"/>
          <p:nvPr/>
        </p:nvPicPr>
        <p:blipFill rotWithShape="1">
          <a:blip r:embed="rId5">
            <a:alphaModFix/>
          </a:blip>
          <a:srcRect b="2496" l="16218" r="4435" t="2571"/>
          <a:stretch/>
        </p:blipFill>
        <p:spPr>
          <a:xfrm>
            <a:off x="4456099" y="1653978"/>
            <a:ext cx="3934800" cy="295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043114000_2_324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245" name="Google Shape;245;gf043114000_2_324"/>
          <p:cNvSpPr txBox="1"/>
          <p:nvPr>
            <p:ph type="title"/>
          </p:nvPr>
        </p:nvSpPr>
        <p:spPr>
          <a:xfrm>
            <a:off x="1490850" y="937325"/>
            <a:ext cx="6162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ROC Curve - </a:t>
            </a:r>
            <a:r>
              <a:rPr lang="en-US" sz="2700">
                <a:solidFill>
                  <a:schemeClr val="accent6"/>
                </a:solidFill>
              </a:rPr>
              <a:t>Multi-Layer Perceptron Model</a:t>
            </a:r>
            <a:endParaRPr sz="2700">
              <a:solidFill>
                <a:schemeClr val="accent6"/>
              </a:solidFill>
            </a:endParaRPr>
          </a:p>
        </p:txBody>
      </p:sp>
      <p:pic>
        <p:nvPicPr>
          <p:cNvPr id="246" name="Google Shape;246;gf043114000_2_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5" y="1416475"/>
            <a:ext cx="4703700" cy="31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f043114000_2_3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0225" y="1548163"/>
            <a:ext cx="4643775" cy="28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043114000_0_121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253" name="Google Shape;253;gf043114000_0_121"/>
          <p:cNvSpPr txBox="1"/>
          <p:nvPr>
            <p:ph type="title"/>
          </p:nvPr>
        </p:nvSpPr>
        <p:spPr>
          <a:xfrm>
            <a:off x="194100" y="983075"/>
            <a:ext cx="8755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Accuracy &amp; Loss vs Epoches - </a:t>
            </a:r>
            <a:r>
              <a:rPr lang="en-US" sz="2700">
                <a:solidFill>
                  <a:schemeClr val="accent6"/>
                </a:solidFill>
              </a:rPr>
              <a:t>Convolutional Neural Network</a:t>
            </a:r>
            <a:r>
              <a:rPr lang="en-US" sz="2700"/>
              <a:t> </a:t>
            </a:r>
            <a:endParaRPr sz="2700"/>
          </a:p>
        </p:txBody>
      </p:sp>
      <p:pic>
        <p:nvPicPr>
          <p:cNvPr id="254" name="Google Shape;254;gf043114000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1485866"/>
            <a:ext cx="4117536" cy="256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f043114000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2911" y="1459450"/>
            <a:ext cx="4202415" cy="261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f043114000_0_121"/>
          <p:cNvSpPr txBox="1"/>
          <p:nvPr/>
        </p:nvSpPr>
        <p:spPr>
          <a:xfrm>
            <a:off x="0" y="4160075"/>
            <a:ext cx="2851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training time: 820.72s (13.68m)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rate: 0.01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Batch size: 64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043114000_0_129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262" name="Google Shape;262;gf043114000_0_129"/>
          <p:cNvSpPr txBox="1"/>
          <p:nvPr>
            <p:ph type="title"/>
          </p:nvPr>
        </p:nvSpPr>
        <p:spPr>
          <a:xfrm>
            <a:off x="885000" y="937325"/>
            <a:ext cx="7374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Confusion Matrix - </a:t>
            </a:r>
            <a:r>
              <a:rPr lang="en-US" sz="2700">
                <a:solidFill>
                  <a:schemeClr val="accent6"/>
                </a:solidFill>
              </a:rPr>
              <a:t>Convolutional Neural Networks</a:t>
            </a:r>
            <a:endParaRPr sz="2700">
              <a:solidFill>
                <a:schemeClr val="accent6"/>
              </a:solidFill>
            </a:endParaRPr>
          </a:p>
        </p:txBody>
      </p:sp>
      <p:pic>
        <p:nvPicPr>
          <p:cNvPr id="263" name="Google Shape;263;gf043114000_0_129"/>
          <p:cNvPicPr preferRelativeResize="0"/>
          <p:nvPr/>
        </p:nvPicPr>
        <p:blipFill rotWithShape="1">
          <a:blip r:embed="rId4">
            <a:alphaModFix/>
          </a:blip>
          <a:srcRect b="2389" l="20671" r="6768" t="1979"/>
          <a:stretch/>
        </p:blipFill>
        <p:spPr>
          <a:xfrm>
            <a:off x="757025" y="1591875"/>
            <a:ext cx="3616635" cy="310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f043114000_0_129"/>
          <p:cNvPicPr preferRelativeResize="0"/>
          <p:nvPr/>
        </p:nvPicPr>
        <p:blipFill rotWithShape="1">
          <a:blip r:embed="rId5">
            <a:alphaModFix/>
          </a:blip>
          <a:srcRect b="2062" l="16011" r="4798" t="2388"/>
          <a:stretch/>
        </p:blipFill>
        <p:spPr>
          <a:xfrm>
            <a:off x="4498663" y="1591875"/>
            <a:ext cx="3998361" cy="31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043114000_0_16"/>
          <p:cNvSpPr txBox="1"/>
          <p:nvPr>
            <p:ph type="title"/>
          </p:nvPr>
        </p:nvSpPr>
        <p:spPr>
          <a:xfrm>
            <a:off x="2521875" y="172875"/>
            <a:ext cx="35235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Team 4 Introduction</a:t>
            </a:r>
            <a:endParaRPr/>
          </a:p>
        </p:txBody>
      </p:sp>
      <p:sp>
        <p:nvSpPr>
          <p:cNvPr id="76" name="Google Shape;76;gf043114000_0_16"/>
          <p:cNvSpPr/>
          <p:nvPr/>
        </p:nvSpPr>
        <p:spPr>
          <a:xfrm>
            <a:off x="218125" y="1051475"/>
            <a:ext cx="3227400" cy="74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Dongwei Sun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 Riverside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900 University Ave, Riverside, CA 92521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gf043114000_0_16"/>
          <p:cNvSpPr/>
          <p:nvPr/>
        </p:nvSpPr>
        <p:spPr>
          <a:xfrm>
            <a:off x="218125" y="1708775"/>
            <a:ext cx="2498700" cy="8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Ponmanikandan Velmurugan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 Riverside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900 University Ave,  Riverside, CA 92521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f043114000_0_16"/>
          <p:cNvSpPr/>
          <p:nvPr/>
        </p:nvSpPr>
        <p:spPr>
          <a:xfrm>
            <a:off x="218125" y="2294825"/>
            <a:ext cx="2746200" cy="9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Ivan Neto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 Riverside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900 University Ave, Riverside, CA 92521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f043114000_0_16"/>
          <p:cNvSpPr/>
          <p:nvPr/>
        </p:nvSpPr>
        <p:spPr>
          <a:xfrm>
            <a:off x="218125" y="3619675"/>
            <a:ext cx="2877600" cy="9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Julian Beaulieu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Texas A&amp;M University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400 Bizzell St, College Station, TX 77843</a:t>
            </a:r>
            <a:endParaRPr b="0" i="1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" name="Google Shape;80;gf043114000_0_16"/>
          <p:cNvSpPr/>
          <p:nvPr/>
        </p:nvSpPr>
        <p:spPr>
          <a:xfrm>
            <a:off x="218125" y="2948450"/>
            <a:ext cx="2688600" cy="70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Kai-Chun Chen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 Riverside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0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900 University Ave, Riverside, CA 92521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f043114000_0_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" l="0" r="0" t="159"/>
          <a:stretch/>
        </p:blipFill>
        <p:spPr>
          <a:xfrm>
            <a:off x="5132747" y="1027061"/>
            <a:ext cx="1818300" cy="181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gf043114000_0_1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6742" l="0" r="0" t="16736"/>
          <a:stretch/>
        </p:blipFill>
        <p:spPr>
          <a:xfrm>
            <a:off x="7177422" y="1027061"/>
            <a:ext cx="1818300" cy="181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gf043114000_0_1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8447" y="2845361"/>
            <a:ext cx="1818300" cy="181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gf043114000_0_16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4279" r="14286" t="0"/>
          <a:stretch/>
        </p:blipFill>
        <p:spPr>
          <a:xfrm>
            <a:off x="6232447" y="2845361"/>
            <a:ext cx="1818300" cy="181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85;gf043114000_0_16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18214" l="0" r="0" t="18208"/>
          <a:stretch/>
        </p:blipFill>
        <p:spPr>
          <a:xfrm>
            <a:off x="3088072" y="1051486"/>
            <a:ext cx="1818300" cy="181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043114000_2_332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270" name="Google Shape;270;gf043114000_2_332"/>
          <p:cNvSpPr txBox="1"/>
          <p:nvPr>
            <p:ph type="title"/>
          </p:nvPr>
        </p:nvSpPr>
        <p:spPr>
          <a:xfrm>
            <a:off x="885000" y="937325"/>
            <a:ext cx="7374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Confusion Matrix - </a:t>
            </a:r>
            <a:r>
              <a:rPr lang="en-US" sz="2700">
                <a:solidFill>
                  <a:schemeClr val="accent6"/>
                </a:solidFill>
              </a:rPr>
              <a:t>Convolutional Neural Networks</a:t>
            </a:r>
            <a:endParaRPr sz="2700">
              <a:solidFill>
                <a:schemeClr val="accent6"/>
              </a:solidFill>
            </a:endParaRPr>
          </a:p>
        </p:txBody>
      </p:sp>
      <p:pic>
        <p:nvPicPr>
          <p:cNvPr id="271" name="Google Shape;271;gf043114000_2_332"/>
          <p:cNvPicPr preferRelativeResize="0"/>
          <p:nvPr/>
        </p:nvPicPr>
        <p:blipFill rotWithShape="1">
          <a:blip r:embed="rId4">
            <a:alphaModFix/>
          </a:blip>
          <a:srcRect b="0" l="4026" r="7092" t="4443"/>
          <a:stretch/>
        </p:blipFill>
        <p:spPr>
          <a:xfrm>
            <a:off x="4366803" y="1543800"/>
            <a:ext cx="4443198" cy="3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f043114000_2_332"/>
          <p:cNvPicPr preferRelativeResize="0"/>
          <p:nvPr/>
        </p:nvPicPr>
        <p:blipFill rotWithShape="1">
          <a:blip r:embed="rId5">
            <a:alphaModFix/>
          </a:blip>
          <a:srcRect b="0" l="2431" r="8504" t="4067"/>
          <a:stretch/>
        </p:blipFill>
        <p:spPr>
          <a:xfrm>
            <a:off x="419100" y="1543800"/>
            <a:ext cx="3801492" cy="3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043114000_0_137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278" name="Google Shape;278;gf043114000_0_137"/>
          <p:cNvSpPr txBox="1"/>
          <p:nvPr>
            <p:ph type="title"/>
          </p:nvPr>
        </p:nvSpPr>
        <p:spPr>
          <a:xfrm>
            <a:off x="1573800" y="983075"/>
            <a:ext cx="599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Accuracy &amp; Loss vs Epoches - </a:t>
            </a:r>
            <a:r>
              <a:rPr lang="en-US" sz="2700">
                <a:solidFill>
                  <a:schemeClr val="accent6"/>
                </a:solidFill>
              </a:rPr>
              <a:t>ResNet CNN</a:t>
            </a:r>
            <a:r>
              <a:rPr lang="en-US" sz="2700"/>
              <a:t> </a:t>
            </a:r>
            <a:endParaRPr sz="2700"/>
          </a:p>
        </p:txBody>
      </p:sp>
      <p:pic>
        <p:nvPicPr>
          <p:cNvPr id="279" name="Google Shape;279;gf043114000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1473600"/>
            <a:ext cx="4136052" cy="270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f043114000_0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2033" y="1473601"/>
            <a:ext cx="4136091" cy="270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f043114000_0_137"/>
          <p:cNvSpPr txBox="1"/>
          <p:nvPr/>
        </p:nvSpPr>
        <p:spPr>
          <a:xfrm>
            <a:off x="0" y="4160075"/>
            <a:ext cx="2851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training time: 1193.01s (19.88m)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rate: 0.01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Batch size: 64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043114000_0_143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287" name="Google Shape;287;gf043114000_0_143"/>
          <p:cNvSpPr txBox="1"/>
          <p:nvPr>
            <p:ph type="title"/>
          </p:nvPr>
        </p:nvSpPr>
        <p:spPr>
          <a:xfrm>
            <a:off x="2265600" y="986100"/>
            <a:ext cx="4612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Confusion Matrix - </a:t>
            </a:r>
            <a:r>
              <a:rPr lang="en-US" sz="2700">
                <a:solidFill>
                  <a:schemeClr val="accent6"/>
                </a:solidFill>
              </a:rPr>
              <a:t>ResNet CNN</a:t>
            </a:r>
            <a:endParaRPr sz="2700">
              <a:solidFill>
                <a:schemeClr val="accent6"/>
              </a:solidFill>
            </a:endParaRPr>
          </a:p>
        </p:txBody>
      </p:sp>
      <p:pic>
        <p:nvPicPr>
          <p:cNvPr id="288" name="Google Shape;288;gf043114000_0_143"/>
          <p:cNvPicPr preferRelativeResize="0"/>
          <p:nvPr/>
        </p:nvPicPr>
        <p:blipFill rotWithShape="1">
          <a:blip r:embed="rId4">
            <a:alphaModFix/>
          </a:blip>
          <a:srcRect b="2591" l="20712" r="8010" t="2143"/>
          <a:stretch/>
        </p:blipFill>
        <p:spPr>
          <a:xfrm>
            <a:off x="832875" y="1613720"/>
            <a:ext cx="3479634" cy="308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f043114000_0_143"/>
          <p:cNvPicPr preferRelativeResize="0"/>
          <p:nvPr/>
        </p:nvPicPr>
        <p:blipFill rotWithShape="1">
          <a:blip r:embed="rId5">
            <a:alphaModFix/>
          </a:blip>
          <a:srcRect b="3096" l="15094" r="5546" t="2215"/>
          <a:stretch/>
        </p:blipFill>
        <p:spPr>
          <a:xfrm>
            <a:off x="4413062" y="1605975"/>
            <a:ext cx="3898062" cy="308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043114000_2_340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295" name="Google Shape;295;gf043114000_2_340"/>
          <p:cNvSpPr txBox="1"/>
          <p:nvPr>
            <p:ph type="title"/>
          </p:nvPr>
        </p:nvSpPr>
        <p:spPr>
          <a:xfrm>
            <a:off x="2265600" y="986100"/>
            <a:ext cx="4612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Confusion Matrix - </a:t>
            </a:r>
            <a:r>
              <a:rPr lang="en-US" sz="2700">
                <a:solidFill>
                  <a:schemeClr val="accent6"/>
                </a:solidFill>
              </a:rPr>
              <a:t>ResNet CNN</a:t>
            </a:r>
            <a:endParaRPr sz="2700">
              <a:solidFill>
                <a:schemeClr val="accent6"/>
              </a:solidFill>
            </a:endParaRPr>
          </a:p>
        </p:txBody>
      </p:sp>
      <p:pic>
        <p:nvPicPr>
          <p:cNvPr id="296" name="Google Shape;296;gf043114000_2_340"/>
          <p:cNvPicPr preferRelativeResize="0"/>
          <p:nvPr/>
        </p:nvPicPr>
        <p:blipFill rotWithShape="1">
          <a:blip r:embed="rId4">
            <a:alphaModFix/>
          </a:blip>
          <a:srcRect b="0" l="3968" r="7652" t="4213"/>
          <a:stretch/>
        </p:blipFill>
        <p:spPr>
          <a:xfrm>
            <a:off x="4278113" y="1645925"/>
            <a:ext cx="4580474" cy="28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f043114000_2_340"/>
          <p:cNvPicPr preferRelativeResize="0"/>
          <p:nvPr/>
        </p:nvPicPr>
        <p:blipFill rotWithShape="1">
          <a:blip r:embed="rId5">
            <a:alphaModFix/>
          </a:blip>
          <a:srcRect b="0" l="2914" r="9034" t="4342"/>
          <a:stretch/>
        </p:blipFill>
        <p:spPr>
          <a:xfrm>
            <a:off x="285413" y="1645925"/>
            <a:ext cx="3916752" cy="28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043114000_2_361"/>
          <p:cNvSpPr txBox="1"/>
          <p:nvPr>
            <p:ph type="title"/>
          </p:nvPr>
        </p:nvSpPr>
        <p:spPr>
          <a:xfrm>
            <a:off x="2230450" y="124125"/>
            <a:ext cx="4314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Mini Challenge - Results</a:t>
            </a:r>
            <a:endParaRPr sz="2800"/>
          </a:p>
        </p:txBody>
      </p:sp>
      <p:sp>
        <p:nvSpPr>
          <p:cNvPr id="303" name="Google Shape;303;gf043114000_2_361"/>
          <p:cNvSpPr txBox="1"/>
          <p:nvPr>
            <p:ph type="title"/>
          </p:nvPr>
        </p:nvSpPr>
        <p:spPr>
          <a:xfrm>
            <a:off x="2488150" y="913363"/>
            <a:ext cx="3799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Overall Model Metrics</a:t>
            </a:r>
            <a:endParaRPr sz="2700">
              <a:solidFill>
                <a:schemeClr val="accent6"/>
              </a:solidFill>
            </a:endParaRPr>
          </a:p>
        </p:txBody>
      </p:sp>
      <p:sp>
        <p:nvSpPr>
          <p:cNvPr id="304" name="Google Shape;304;gf043114000_2_361"/>
          <p:cNvSpPr txBox="1"/>
          <p:nvPr/>
        </p:nvSpPr>
        <p:spPr>
          <a:xfrm>
            <a:off x="261500" y="3327225"/>
            <a:ext cx="832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Overall best performance was achieved by Basic Convolutional Neural Network model.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1) Basic Convolutional Neural Network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2) ResNet Convolutional Neural Network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3) Multi-Layer Perceptron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MLP model achieved impressive recall score for galaxy data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f043114000_2_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500" y="1427874"/>
            <a:ext cx="2877875" cy="19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f043114000_2_3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7050" y="1429100"/>
            <a:ext cx="2877883" cy="1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f043114000_2_3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2600" y="1427875"/>
            <a:ext cx="2889900" cy="19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08b383ef3_0_0"/>
          <p:cNvSpPr txBox="1"/>
          <p:nvPr>
            <p:ph type="title"/>
          </p:nvPr>
        </p:nvSpPr>
        <p:spPr>
          <a:xfrm>
            <a:off x="457200" y="164632"/>
            <a:ext cx="8229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Mini Challenge - Results - Band Configurations</a:t>
            </a:r>
            <a:endParaRPr/>
          </a:p>
        </p:txBody>
      </p:sp>
      <p:pic>
        <p:nvPicPr>
          <p:cNvPr id="314" name="Google Shape;314;gf08b383ef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550" y="1405600"/>
            <a:ext cx="2168825" cy="22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f08b383ef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5800" y="1405588"/>
            <a:ext cx="2168825" cy="219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f08b383ef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3050" y="1422895"/>
            <a:ext cx="2108175" cy="216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f08b383ef3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950" y="1405601"/>
            <a:ext cx="2168830" cy="20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f08b383ef3_0_0"/>
          <p:cNvSpPr txBox="1"/>
          <p:nvPr/>
        </p:nvSpPr>
        <p:spPr>
          <a:xfrm>
            <a:off x="2489200" y="1022663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CNN Model - Performance with all bands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f08b383ef3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21550" y="3720688"/>
            <a:ext cx="2380475" cy="8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f08b383ef3_0_0"/>
          <p:cNvSpPr txBox="1"/>
          <p:nvPr/>
        </p:nvSpPr>
        <p:spPr>
          <a:xfrm>
            <a:off x="271955" y="3638400"/>
            <a:ext cx="27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 Model Complexity @ 30 epochs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epoch train time : 15 mins 29 secs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epoch train time : 08 mins 05 secs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f08b383ef3_0_0"/>
          <p:cNvSpPr txBox="1"/>
          <p:nvPr/>
        </p:nvSpPr>
        <p:spPr>
          <a:xfrm>
            <a:off x="4684050" y="3992388"/>
            <a:ext cx="229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Performance Metrics: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08b383ef3_0_324"/>
          <p:cNvSpPr txBox="1"/>
          <p:nvPr/>
        </p:nvSpPr>
        <p:spPr>
          <a:xfrm>
            <a:off x="2489200" y="1022663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CNN Model - Performance with bands 0 - 3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f08b383ef3_0_324"/>
          <p:cNvSpPr txBox="1"/>
          <p:nvPr/>
        </p:nvSpPr>
        <p:spPr>
          <a:xfrm>
            <a:off x="271955" y="3686775"/>
            <a:ext cx="27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 Model Complexity @ 20 epochs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epoch train time : 07 mins 55 secs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epoch train time : 02 mins 57 secs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f08b383ef3_0_324"/>
          <p:cNvSpPr txBox="1"/>
          <p:nvPr/>
        </p:nvSpPr>
        <p:spPr>
          <a:xfrm>
            <a:off x="4684050" y="3992388"/>
            <a:ext cx="229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Performance Metrics: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f08b383ef3_0_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942" y="1497538"/>
            <a:ext cx="2167128" cy="20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f08b383ef3_0_3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600" y="1442300"/>
            <a:ext cx="2091925" cy="220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f08b383ef3_0_3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1412" y="1450300"/>
            <a:ext cx="2091925" cy="214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f08b383ef3_0_3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7225" y="1494638"/>
            <a:ext cx="2005575" cy="205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f08b383ef3_0_3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8062" y="3721350"/>
            <a:ext cx="2377440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f08b383ef3_0_324"/>
          <p:cNvSpPr txBox="1"/>
          <p:nvPr>
            <p:ph type="title"/>
          </p:nvPr>
        </p:nvSpPr>
        <p:spPr>
          <a:xfrm>
            <a:off x="457200" y="164632"/>
            <a:ext cx="8229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Mini Challenge - Results - Band Configurations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08b383ef3_0_342"/>
          <p:cNvSpPr txBox="1"/>
          <p:nvPr/>
        </p:nvSpPr>
        <p:spPr>
          <a:xfrm>
            <a:off x="2489200" y="1022663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CNN Model - Performance with bands 0, 4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f08b383ef3_0_342"/>
          <p:cNvSpPr txBox="1"/>
          <p:nvPr/>
        </p:nvSpPr>
        <p:spPr>
          <a:xfrm>
            <a:off x="271955" y="3686775"/>
            <a:ext cx="27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 Model Complexity @ 20 epochs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epoch train time : 08 mins 41 secs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epoch train time : 04 mins 57 secs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f08b383ef3_0_342"/>
          <p:cNvSpPr txBox="1"/>
          <p:nvPr/>
        </p:nvSpPr>
        <p:spPr>
          <a:xfrm>
            <a:off x="4684050" y="3992388"/>
            <a:ext cx="229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Performance Metrics: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f08b383ef3_0_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100" y="1501394"/>
            <a:ext cx="2184400" cy="214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f08b383ef3_0_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7025" y="1482850"/>
            <a:ext cx="2049425" cy="214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f08b383ef3_0_3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0604" y="1477075"/>
            <a:ext cx="2049421" cy="2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f08b383ef3_0_3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5875" y="1503950"/>
            <a:ext cx="1999625" cy="208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f08b383ef3_0_3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8063" y="3687075"/>
            <a:ext cx="2377440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f08b383ef3_0_342"/>
          <p:cNvSpPr txBox="1"/>
          <p:nvPr>
            <p:ph type="title"/>
          </p:nvPr>
        </p:nvSpPr>
        <p:spPr>
          <a:xfrm>
            <a:off x="457200" y="164632"/>
            <a:ext cx="8229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Mini Challenge - Results - Band Configurations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08b383ef3_0_360"/>
          <p:cNvSpPr txBox="1"/>
          <p:nvPr/>
        </p:nvSpPr>
        <p:spPr>
          <a:xfrm>
            <a:off x="2489200" y="1022663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CNN Model - Performance with bands 1, 5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f08b383ef3_0_360"/>
          <p:cNvSpPr txBox="1"/>
          <p:nvPr/>
        </p:nvSpPr>
        <p:spPr>
          <a:xfrm>
            <a:off x="271955" y="3686775"/>
            <a:ext cx="27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 Model Complexity @ 30 epochs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epoch train time : 07 mins 18 secs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epoch train time : 06 mins 23 secs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f08b383ef3_0_360"/>
          <p:cNvSpPr txBox="1"/>
          <p:nvPr/>
        </p:nvSpPr>
        <p:spPr>
          <a:xfrm>
            <a:off x="4684050" y="3992388"/>
            <a:ext cx="229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Performance Metrics: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f08b383ef3_0_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425" y="1488750"/>
            <a:ext cx="2226925" cy="21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f08b383ef3_0_3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5591" y="1509200"/>
            <a:ext cx="1944810" cy="20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f08b383ef3_0_3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1075" y="1509200"/>
            <a:ext cx="2184400" cy="209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f08b383ef3_0_3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5424" y="1536000"/>
            <a:ext cx="1967227" cy="20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f08b383ef3_0_3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35200" y="3693450"/>
            <a:ext cx="2377440" cy="86868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f08b383ef3_0_360"/>
          <p:cNvSpPr txBox="1"/>
          <p:nvPr>
            <p:ph type="title"/>
          </p:nvPr>
        </p:nvSpPr>
        <p:spPr>
          <a:xfrm>
            <a:off x="457200" y="164632"/>
            <a:ext cx="8229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Mini Challenge - Results - Band Configurations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08b383ef3_0_378"/>
          <p:cNvSpPr txBox="1"/>
          <p:nvPr/>
        </p:nvSpPr>
        <p:spPr>
          <a:xfrm>
            <a:off x="2489200" y="1022663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CNN Model - Performance with bands 2, 6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f08b383ef3_0_378"/>
          <p:cNvSpPr txBox="1"/>
          <p:nvPr/>
        </p:nvSpPr>
        <p:spPr>
          <a:xfrm>
            <a:off x="271955" y="3686775"/>
            <a:ext cx="27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 Model Complexity @ 25 epochs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 epoch train time : 07 mins 36 secs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 epoch train time : 07 mins 31 secs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f08b383ef3_0_378"/>
          <p:cNvSpPr txBox="1"/>
          <p:nvPr/>
        </p:nvSpPr>
        <p:spPr>
          <a:xfrm>
            <a:off x="4684050" y="3992388"/>
            <a:ext cx="229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Performance Metrics: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f08b383ef3_0_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950" y="1425494"/>
            <a:ext cx="2184400" cy="224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f08b383ef3_0_3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575" y="1509200"/>
            <a:ext cx="2002200" cy="20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f08b383ef3_0_3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1450" y="1515850"/>
            <a:ext cx="2130450" cy="214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f08b383ef3_0_3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3550" y="1515857"/>
            <a:ext cx="2087300" cy="218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f08b383ef3_0_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19763" y="3721350"/>
            <a:ext cx="2377440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f08b383ef3_0_378"/>
          <p:cNvSpPr txBox="1"/>
          <p:nvPr>
            <p:ph type="title"/>
          </p:nvPr>
        </p:nvSpPr>
        <p:spPr>
          <a:xfrm>
            <a:off x="457200" y="164632"/>
            <a:ext cx="8229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Mini Challenge - Results - Band Configurations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3801450" y="124125"/>
            <a:ext cx="1541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474225" y="1219563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Team 4 Introduction</a:t>
            </a:r>
            <a:endParaRPr b="1" i="0" sz="28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474225" y="1711463"/>
            <a:ext cx="56565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Background </a:t>
            </a:r>
            <a:endParaRPr b="1" i="0" sz="28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74225" y="2292100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Mini Challenge</a:t>
            </a:r>
            <a:endParaRPr b="1" i="0" sz="28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474225" y="2775250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Major Challenge</a:t>
            </a:r>
            <a:endParaRPr b="1" i="0" sz="28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474225" y="3291550"/>
            <a:ext cx="14442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1" i="0" sz="28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474225" y="3786838"/>
            <a:ext cx="5144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Acknowledgement</a:t>
            </a:r>
            <a:endParaRPr b="1" i="0" sz="28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08b383ef3_0_397"/>
          <p:cNvSpPr txBox="1"/>
          <p:nvPr/>
        </p:nvSpPr>
        <p:spPr>
          <a:xfrm>
            <a:off x="2489200" y="1022663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CNN Model - Performance with bands 3, 7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f08b383ef3_0_397"/>
          <p:cNvSpPr txBox="1"/>
          <p:nvPr/>
        </p:nvSpPr>
        <p:spPr>
          <a:xfrm>
            <a:off x="271955" y="3686775"/>
            <a:ext cx="27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 Model Complexity @ 25 epochs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 epoch train time : 12 mins 19 secs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 epoch train time : 07 mins 27 secs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f08b383ef3_0_397"/>
          <p:cNvSpPr txBox="1"/>
          <p:nvPr/>
        </p:nvSpPr>
        <p:spPr>
          <a:xfrm>
            <a:off x="4684050" y="3992388"/>
            <a:ext cx="229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Performance Metrics: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f08b383ef3_0_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497" y="1448875"/>
            <a:ext cx="2147703" cy="22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f08b383ef3_0_3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575" y="1468125"/>
            <a:ext cx="2057425" cy="214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f08b383ef3_0_3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9062" y="1503126"/>
            <a:ext cx="2057425" cy="213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f08b383ef3_0_3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14700" y="1503125"/>
            <a:ext cx="2106536" cy="22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f08b383ef3_0_3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8513" y="3721325"/>
            <a:ext cx="2377440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f08b383ef3_0_397"/>
          <p:cNvSpPr txBox="1"/>
          <p:nvPr>
            <p:ph type="title"/>
          </p:nvPr>
        </p:nvSpPr>
        <p:spPr>
          <a:xfrm>
            <a:off x="457200" y="164632"/>
            <a:ext cx="8229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Mini Challenge - Results - Band Configurations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08b383ef3_2_8"/>
          <p:cNvSpPr txBox="1"/>
          <p:nvPr>
            <p:ph type="title"/>
          </p:nvPr>
        </p:nvSpPr>
        <p:spPr>
          <a:xfrm>
            <a:off x="457200" y="164632"/>
            <a:ext cx="82296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Mini Challenge - Results - Band Configurations</a:t>
            </a:r>
            <a:endParaRPr/>
          </a:p>
        </p:txBody>
      </p:sp>
      <p:sp>
        <p:nvSpPr>
          <p:cNvPr id="398" name="Google Shape;398;gf08b383ef3_2_8"/>
          <p:cNvSpPr txBox="1"/>
          <p:nvPr/>
        </p:nvSpPr>
        <p:spPr>
          <a:xfrm>
            <a:off x="2489200" y="9330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CNN Model - Overall Metrics for Each Configuration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gf08b383ef3_2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250" y="1345050"/>
            <a:ext cx="2705688" cy="16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f08b383ef3_2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3141" y="1354302"/>
            <a:ext cx="2705688" cy="167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f08b383ef3_2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8804" y="1345051"/>
            <a:ext cx="2718297" cy="168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f08b383ef3_2_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250" y="3032026"/>
            <a:ext cx="2712893" cy="168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f08b383ef3_2_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63145" y="3032026"/>
            <a:ext cx="2705662" cy="167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f08b383ef3_2_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68833" y="3033428"/>
            <a:ext cx="2696116" cy="167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0a2f41651_1_36"/>
          <p:cNvSpPr txBox="1"/>
          <p:nvPr>
            <p:ph type="title"/>
          </p:nvPr>
        </p:nvSpPr>
        <p:spPr>
          <a:xfrm>
            <a:off x="3801450" y="124125"/>
            <a:ext cx="1541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10" name="Google Shape;410;gf0a2f41651_1_36"/>
          <p:cNvSpPr txBox="1"/>
          <p:nvPr/>
        </p:nvSpPr>
        <p:spPr>
          <a:xfrm>
            <a:off x="474225" y="1219563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Team 4 Introduction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f0a2f41651_1_36"/>
          <p:cNvSpPr txBox="1"/>
          <p:nvPr/>
        </p:nvSpPr>
        <p:spPr>
          <a:xfrm>
            <a:off x="474225" y="1711463"/>
            <a:ext cx="56565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Background 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f0a2f41651_1_36"/>
          <p:cNvSpPr txBox="1"/>
          <p:nvPr/>
        </p:nvSpPr>
        <p:spPr>
          <a:xfrm>
            <a:off x="474225" y="2292100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Mini Challenge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f0a2f41651_1_36"/>
          <p:cNvSpPr txBox="1"/>
          <p:nvPr/>
        </p:nvSpPr>
        <p:spPr>
          <a:xfrm>
            <a:off x="474225" y="2775250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Major Challenge</a:t>
            </a:r>
            <a:endParaRPr b="1" i="0" sz="2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f0a2f41651_1_36"/>
          <p:cNvSpPr txBox="1"/>
          <p:nvPr/>
        </p:nvSpPr>
        <p:spPr>
          <a:xfrm>
            <a:off x="474225" y="3291550"/>
            <a:ext cx="14442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f0a2f41651_1_36"/>
          <p:cNvSpPr txBox="1"/>
          <p:nvPr/>
        </p:nvSpPr>
        <p:spPr>
          <a:xfrm>
            <a:off x="474225" y="3786838"/>
            <a:ext cx="5144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Acknowledgement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"/>
          <p:cNvSpPr txBox="1"/>
          <p:nvPr>
            <p:ph type="title"/>
          </p:nvPr>
        </p:nvSpPr>
        <p:spPr>
          <a:xfrm>
            <a:off x="1761926" y="190175"/>
            <a:ext cx="52212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Intro</a:t>
            </a:r>
            <a:endParaRPr/>
          </a:p>
        </p:txBody>
      </p:sp>
      <p:sp>
        <p:nvSpPr>
          <p:cNvPr id="421" name="Google Shape;421;p5"/>
          <p:cNvSpPr txBox="1"/>
          <p:nvPr/>
        </p:nvSpPr>
        <p:spPr>
          <a:xfrm>
            <a:off x="3099175" y="958863"/>
            <a:ext cx="2546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5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Asteroid Detection</a:t>
            </a:r>
            <a:endParaRPr b="1" i="0" sz="25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375" y="1753213"/>
            <a:ext cx="4177426" cy="1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"/>
          <p:cNvSpPr txBox="1"/>
          <p:nvPr/>
        </p:nvSpPr>
        <p:spPr>
          <a:xfrm>
            <a:off x="950925" y="1451575"/>
            <a:ext cx="31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Difference Images (3080x3072 px)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600" y="3716500"/>
            <a:ext cx="3823725" cy="6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"/>
          <p:cNvSpPr txBox="1"/>
          <p:nvPr/>
        </p:nvSpPr>
        <p:spPr>
          <a:xfrm>
            <a:off x="956925" y="3354975"/>
            <a:ext cx="31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Individual Asteroid Images (26x26)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5600" y="1539775"/>
            <a:ext cx="4116951" cy="2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043114000_2_428"/>
          <p:cNvSpPr txBox="1"/>
          <p:nvPr>
            <p:ph type="title"/>
          </p:nvPr>
        </p:nvSpPr>
        <p:spPr>
          <a:xfrm>
            <a:off x="1761926" y="190175"/>
            <a:ext cx="52212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Intro</a:t>
            </a:r>
            <a:endParaRPr/>
          </a:p>
        </p:txBody>
      </p:sp>
      <p:sp>
        <p:nvSpPr>
          <p:cNvPr id="432" name="Google Shape;432;gf043114000_2_428"/>
          <p:cNvSpPr txBox="1"/>
          <p:nvPr/>
        </p:nvSpPr>
        <p:spPr>
          <a:xfrm>
            <a:off x="3099175" y="958863"/>
            <a:ext cx="2546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5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Asteroid Detection</a:t>
            </a:r>
            <a:endParaRPr b="1" i="0" sz="25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f043114000_2_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350" y="1499888"/>
            <a:ext cx="4829175" cy="3076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gf043114000_2_428"/>
          <p:cNvSpPr txBox="1"/>
          <p:nvPr/>
        </p:nvSpPr>
        <p:spPr>
          <a:xfrm>
            <a:off x="5391125" y="1499900"/>
            <a:ext cx="367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Every big (approx. 3000x3000) difference images has a Pandas DataFrame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f043114000_2_428"/>
          <p:cNvSpPr txBox="1"/>
          <p:nvPr/>
        </p:nvSpPr>
        <p:spPr>
          <a:xfrm>
            <a:off x="5391125" y="2668625"/>
            <a:ext cx="36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Magnitude = Magnitude of the streak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f043114000_2_428"/>
          <p:cNvSpPr txBox="1"/>
          <p:nvPr/>
        </p:nvSpPr>
        <p:spPr>
          <a:xfrm>
            <a:off x="5391125" y="3019125"/>
            <a:ext cx="36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Length = Length of the streak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f043114000_2_428"/>
          <p:cNvSpPr txBox="1"/>
          <p:nvPr/>
        </p:nvSpPr>
        <p:spPr>
          <a:xfrm>
            <a:off x="5391125" y="3369788"/>
            <a:ext cx="36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Angle = Angle of the streak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f043114000_2_428"/>
          <p:cNvSpPr txBox="1"/>
          <p:nvPr/>
        </p:nvSpPr>
        <p:spPr>
          <a:xfrm>
            <a:off x="5391125" y="3769988"/>
            <a:ext cx="367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Box coordinates of the injected asteroids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width = ‘length’ + 100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height = ‘length’ + 100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f043114000_2_428"/>
          <p:cNvSpPr txBox="1"/>
          <p:nvPr/>
        </p:nvSpPr>
        <p:spPr>
          <a:xfrm>
            <a:off x="5391125" y="2107225"/>
            <a:ext cx="367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Streaks are objects moving in a straight line (asteroids in this case).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043114000_2_410"/>
          <p:cNvSpPr txBox="1"/>
          <p:nvPr>
            <p:ph type="title"/>
          </p:nvPr>
        </p:nvSpPr>
        <p:spPr>
          <a:xfrm>
            <a:off x="1761926" y="190175"/>
            <a:ext cx="52212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Intro</a:t>
            </a:r>
            <a:endParaRPr/>
          </a:p>
        </p:txBody>
      </p:sp>
      <p:sp>
        <p:nvSpPr>
          <p:cNvPr id="445" name="Google Shape;445;gf043114000_2_410"/>
          <p:cNvSpPr txBox="1"/>
          <p:nvPr/>
        </p:nvSpPr>
        <p:spPr>
          <a:xfrm>
            <a:off x="6449949" y="1033450"/>
            <a:ext cx="6420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5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Aim</a:t>
            </a:r>
            <a:endParaRPr b="1" i="0" sz="25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gf043114000_2_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50" y="1019895"/>
            <a:ext cx="4075200" cy="371412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f043114000_2_410"/>
          <p:cNvSpPr txBox="1"/>
          <p:nvPr/>
        </p:nvSpPr>
        <p:spPr>
          <a:xfrm>
            <a:off x="4110550" y="1514050"/>
            <a:ext cx="40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 the presence of asteroids in the big (3080x3072 px) difference images.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f043114000_2_410"/>
          <p:cNvSpPr txBox="1"/>
          <p:nvPr/>
        </p:nvSpPr>
        <p:spPr>
          <a:xfrm>
            <a:off x="4110550" y="2129650"/>
            <a:ext cx="40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26x26 boxes around injected asteroids (given targets)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f043114000_2_410"/>
          <p:cNvSpPr txBox="1"/>
          <p:nvPr/>
        </p:nvSpPr>
        <p:spPr>
          <a:xfrm>
            <a:off x="4110550" y="2615275"/>
            <a:ext cx="40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Asteroid images (around red boxes) were extracted to get an asteroid class data set.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f043114000_2_4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625" y="3716500"/>
            <a:ext cx="3823725" cy="6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f043114000_2_410"/>
          <p:cNvSpPr txBox="1"/>
          <p:nvPr/>
        </p:nvSpPr>
        <p:spPr>
          <a:xfrm>
            <a:off x="5187100" y="3354975"/>
            <a:ext cx="31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Individual Asteroid Images (26x26)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043114000_2_45"/>
          <p:cNvSpPr txBox="1"/>
          <p:nvPr>
            <p:ph type="title"/>
          </p:nvPr>
        </p:nvSpPr>
        <p:spPr>
          <a:xfrm>
            <a:off x="1676900" y="168950"/>
            <a:ext cx="5574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Methodology</a:t>
            </a:r>
            <a:endParaRPr/>
          </a:p>
        </p:txBody>
      </p:sp>
      <p:sp>
        <p:nvSpPr>
          <p:cNvPr id="457" name="Google Shape;457;gf043114000_2_45"/>
          <p:cNvSpPr txBox="1"/>
          <p:nvPr/>
        </p:nvSpPr>
        <p:spPr>
          <a:xfrm>
            <a:off x="326200" y="1167100"/>
            <a:ext cx="3129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gf043114000_2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50" y="1255325"/>
            <a:ext cx="9039501" cy="30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043114000_2_756"/>
          <p:cNvSpPr txBox="1"/>
          <p:nvPr>
            <p:ph type="title"/>
          </p:nvPr>
        </p:nvSpPr>
        <p:spPr>
          <a:xfrm>
            <a:off x="1676900" y="168950"/>
            <a:ext cx="5574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Methodology</a:t>
            </a:r>
            <a:endParaRPr/>
          </a:p>
        </p:txBody>
      </p:sp>
      <p:sp>
        <p:nvSpPr>
          <p:cNvPr id="464" name="Google Shape;464;gf043114000_2_756"/>
          <p:cNvSpPr txBox="1"/>
          <p:nvPr/>
        </p:nvSpPr>
        <p:spPr>
          <a:xfrm>
            <a:off x="326200" y="1167100"/>
            <a:ext cx="3129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f043114000_2_756"/>
          <p:cNvSpPr txBox="1"/>
          <p:nvPr>
            <p:ph type="title"/>
          </p:nvPr>
        </p:nvSpPr>
        <p:spPr>
          <a:xfrm>
            <a:off x="2835900" y="1005700"/>
            <a:ext cx="3472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Data Preprocessing</a:t>
            </a:r>
            <a:endParaRPr/>
          </a:p>
        </p:txBody>
      </p:sp>
      <p:pic>
        <p:nvPicPr>
          <p:cNvPr id="466" name="Google Shape;466;gf043114000_2_7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900" y="1545949"/>
            <a:ext cx="2676000" cy="243891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f043114000_2_756"/>
          <p:cNvSpPr txBox="1"/>
          <p:nvPr/>
        </p:nvSpPr>
        <p:spPr>
          <a:xfrm>
            <a:off x="159900" y="3962913"/>
            <a:ext cx="261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 boxes are the injected asteroids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f043114000_2_756"/>
          <p:cNvSpPr txBox="1"/>
          <p:nvPr/>
        </p:nvSpPr>
        <p:spPr>
          <a:xfrm>
            <a:off x="3219100" y="1675663"/>
            <a:ext cx="2964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No-Asteroid Data Set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Difference images was randomly sampled with a 50/50 split between asteroid and no-asteroid sample numbers.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Samples were checked to ensure they were not within injected asteroid boxes.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(26x26)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f043114000_2_7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7600" y="3827625"/>
            <a:ext cx="3417226" cy="8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f043114000_2_756"/>
          <p:cNvSpPr txBox="1"/>
          <p:nvPr/>
        </p:nvSpPr>
        <p:spPr>
          <a:xfrm>
            <a:off x="6108400" y="1661888"/>
            <a:ext cx="296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Z-Score Normalization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Normalized to improve model metrics.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f043114000_2_756"/>
          <p:cNvSpPr txBox="1"/>
          <p:nvPr/>
        </p:nvSpPr>
        <p:spPr>
          <a:xfrm>
            <a:off x="6108400" y="2493188"/>
            <a:ext cx="2964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Asteroid Data Set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Collected using `asteroid_injected_information_#.npz` files and difference images.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(26 x 26)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043114000_2_770"/>
          <p:cNvSpPr txBox="1"/>
          <p:nvPr>
            <p:ph type="title"/>
          </p:nvPr>
        </p:nvSpPr>
        <p:spPr>
          <a:xfrm>
            <a:off x="1676900" y="168950"/>
            <a:ext cx="5574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Methodology</a:t>
            </a:r>
            <a:endParaRPr/>
          </a:p>
        </p:txBody>
      </p:sp>
      <p:sp>
        <p:nvSpPr>
          <p:cNvPr id="477" name="Google Shape;477;gf043114000_2_770"/>
          <p:cNvSpPr txBox="1"/>
          <p:nvPr/>
        </p:nvSpPr>
        <p:spPr>
          <a:xfrm>
            <a:off x="177625" y="1287700"/>
            <a:ext cx="3129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f043114000_2_770"/>
          <p:cNvSpPr txBox="1"/>
          <p:nvPr>
            <p:ph type="title"/>
          </p:nvPr>
        </p:nvSpPr>
        <p:spPr>
          <a:xfrm>
            <a:off x="2835900" y="842975"/>
            <a:ext cx="3472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Model Construction</a:t>
            </a:r>
            <a:endParaRPr/>
          </a:p>
        </p:txBody>
      </p:sp>
      <p:pic>
        <p:nvPicPr>
          <p:cNvPr id="479" name="Google Shape;479;gf043114000_2_7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325" y="1749325"/>
            <a:ext cx="2595750" cy="25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f043114000_2_770"/>
          <p:cNvSpPr txBox="1"/>
          <p:nvPr/>
        </p:nvSpPr>
        <p:spPr>
          <a:xfrm>
            <a:off x="-219325" y="4247475"/>
            <a:ext cx="37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was exaggerated (200x200 images)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reality it is (26x26 images)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f043114000_2_770"/>
          <p:cNvSpPr txBox="1"/>
          <p:nvPr/>
        </p:nvSpPr>
        <p:spPr>
          <a:xfrm>
            <a:off x="797575" y="1407150"/>
            <a:ext cx="22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Sliding Window Model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gf043114000_2_7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6275" y="1769300"/>
            <a:ext cx="3106007" cy="2572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gf043114000_2_770"/>
          <p:cNvSpPr txBox="1"/>
          <p:nvPr/>
        </p:nvSpPr>
        <p:spPr>
          <a:xfrm>
            <a:off x="3678875" y="1407150"/>
            <a:ext cx="28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Basic Convolutional Neural Network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gf043114000_2_7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2750" y="1183500"/>
            <a:ext cx="2312725" cy="357421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043114000_2_51"/>
          <p:cNvSpPr txBox="1"/>
          <p:nvPr>
            <p:ph type="title"/>
          </p:nvPr>
        </p:nvSpPr>
        <p:spPr>
          <a:xfrm>
            <a:off x="1676900" y="168950"/>
            <a:ext cx="5574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Results</a:t>
            </a:r>
            <a:endParaRPr/>
          </a:p>
        </p:txBody>
      </p:sp>
      <p:sp>
        <p:nvSpPr>
          <p:cNvPr id="490" name="Google Shape;490;gf043114000_2_51"/>
          <p:cNvSpPr txBox="1"/>
          <p:nvPr/>
        </p:nvSpPr>
        <p:spPr>
          <a:xfrm>
            <a:off x="326200" y="1167100"/>
            <a:ext cx="3129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f043114000_2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75" y="1016500"/>
            <a:ext cx="3700224" cy="371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f043114000_2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1225" y="1286575"/>
            <a:ext cx="3129600" cy="28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f043114000_2_51"/>
          <p:cNvSpPr txBox="1"/>
          <p:nvPr/>
        </p:nvSpPr>
        <p:spPr>
          <a:xfrm>
            <a:off x="3828400" y="4015975"/>
            <a:ext cx="154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Confidence = 1.0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Threshold &gt; 0.99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Sliding_shift = 7 px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f043114000_2_51"/>
          <p:cNvSpPr txBox="1"/>
          <p:nvPr/>
        </p:nvSpPr>
        <p:spPr>
          <a:xfrm>
            <a:off x="6947700" y="1017800"/>
            <a:ext cx="2196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Sliding window yielded results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Notice the last predictions were inaccurate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work needed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 not have model metrics yet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f043114000_2_51"/>
          <p:cNvSpPr txBox="1"/>
          <p:nvPr/>
        </p:nvSpPr>
        <p:spPr>
          <a:xfrm>
            <a:off x="3856700" y="955150"/>
            <a:ext cx="37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of images believed to be asteroids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0a2f41651_1_16"/>
          <p:cNvSpPr txBox="1"/>
          <p:nvPr>
            <p:ph type="title"/>
          </p:nvPr>
        </p:nvSpPr>
        <p:spPr>
          <a:xfrm>
            <a:off x="3801450" y="124125"/>
            <a:ext cx="1541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2" name="Google Shape;102;gf0a2f41651_1_16"/>
          <p:cNvSpPr txBox="1"/>
          <p:nvPr/>
        </p:nvSpPr>
        <p:spPr>
          <a:xfrm>
            <a:off x="474225" y="1219563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Team 4 Introduction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f0a2f41651_1_16"/>
          <p:cNvSpPr txBox="1"/>
          <p:nvPr/>
        </p:nvSpPr>
        <p:spPr>
          <a:xfrm>
            <a:off x="474225" y="1711463"/>
            <a:ext cx="56565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Background </a:t>
            </a:r>
            <a:endParaRPr b="1" i="0" sz="28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f0a2f41651_1_16"/>
          <p:cNvSpPr txBox="1"/>
          <p:nvPr/>
        </p:nvSpPr>
        <p:spPr>
          <a:xfrm>
            <a:off x="474225" y="2292100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Mini Challenge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f0a2f41651_1_16"/>
          <p:cNvSpPr txBox="1"/>
          <p:nvPr/>
        </p:nvSpPr>
        <p:spPr>
          <a:xfrm>
            <a:off x="474225" y="2775250"/>
            <a:ext cx="3060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Major Challenge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f0a2f41651_1_16"/>
          <p:cNvSpPr txBox="1"/>
          <p:nvPr/>
        </p:nvSpPr>
        <p:spPr>
          <a:xfrm>
            <a:off x="474225" y="3291550"/>
            <a:ext cx="14442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f0a2f41651_1_16"/>
          <p:cNvSpPr txBox="1"/>
          <p:nvPr/>
        </p:nvSpPr>
        <p:spPr>
          <a:xfrm>
            <a:off x="474225" y="3786838"/>
            <a:ext cx="5144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Acknowledgement</a:t>
            </a:r>
            <a:endParaRPr b="1" i="0" sz="2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0a2f41651_0_0"/>
          <p:cNvSpPr txBox="1"/>
          <p:nvPr>
            <p:ph type="title"/>
          </p:nvPr>
        </p:nvSpPr>
        <p:spPr>
          <a:xfrm>
            <a:off x="1676900" y="168950"/>
            <a:ext cx="5574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Methodology</a:t>
            </a:r>
            <a:endParaRPr/>
          </a:p>
        </p:txBody>
      </p:sp>
      <p:sp>
        <p:nvSpPr>
          <p:cNvPr id="501" name="Google Shape;501;gf0a2f41651_0_0"/>
          <p:cNvSpPr txBox="1"/>
          <p:nvPr/>
        </p:nvSpPr>
        <p:spPr>
          <a:xfrm>
            <a:off x="177625" y="1287700"/>
            <a:ext cx="3129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f0a2f41651_0_0"/>
          <p:cNvSpPr txBox="1"/>
          <p:nvPr>
            <p:ph type="title"/>
          </p:nvPr>
        </p:nvSpPr>
        <p:spPr>
          <a:xfrm>
            <a:off x="1045400" y="848350"/>
            <a:ext cx="68379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Alternative using Object Detection</a:t>
            </a:r>
            <a:endParaRPr/>
          </a:p>
        </p:txBody>
      </p:sp>
      <p:pic>
        <p:nvPicPr>
          <p:cNvPr id="503" name="Google Shape;503;gf0a2f4165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625" y="1490350"/>
            <a:ext cx="8446758" cy="30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0a2f41651_0_13"/>
          <p:cNvSpPr txBox="1"/>
          <p:nvPr>
            <p:ph type="title"/>
          </p:nvPr>
        </p:nvSpPr>
        <p:spPr>
          <a:xfrm>
            <a:off x="1676900" y="168950"/>
            <a:ext cx="5574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Methodology</a:t>
            </a:r>
            <a:endParaRPr/>
          </a:p>
        </p:txBody>
      </p:sp>
      <p:sp>
        <p:nvSpPr>
          <p:cNvPr id="509" name="Google Shape;509;gf0a2f41651_0_13"/>
          <p:cNvSpPr txBox="1"/>
          <p:nvPr/>
        </p:nvSpPr>
        <p:spPr>
          <a:xfrm>
            <a:off x="177625" y="1287700"/>
            <a:ext cx="3129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f0a2f41651_0_13"/>
          <p:cNvSpPr txBox="1"/>
          <p:nvPr>
            <p:ph type="title"/>
          </p:nvPr>
        </p:nvSpPr>
        <p:spPr>
          <a:xfrm>
            <a:off x="1153050" y="789400"/>
            <a:ext cx="68379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Alternative using Object Detection</a:t>
            </a:r>
            <a:endParaRPr sz="3000"/>
          </a:p>
        </p:txBody>
      </p:sp>
      <p:sp>
        <p:nvSpPr>
          <p:cNvPr id="511" name="Google Shape;511;gf0a2f41651_0_13"/>
          <p:cNvSpPr txBox="1"/>
          <p:nvPr/>
        </p:nvSpPr>
        <p:spPr>
          <a:xfrm>
            <a:off x="4614725" y="1551225"/>
            <a:ext cx="478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up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70/30 Train/Val Data Split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 Asteroid locations on the given images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 Object detection Algorithm on data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gf0a2f41651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4725" y="2553675"/>
            <a:ext cx="3055501" cy="187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f0a2f41651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950" y="1387125"/>
            <a:ext cx="3360550" cy="32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0a2f41651_0_24"/>
          <p:cNvSpPr txBox="1"/>
          <p:nvPr>
            <p:ph type="title"/>
          </p:nvPr>
        </p:nvSpPr>
        <p:spPr>
          <a:xfrm>
            <a:off x="1676900" y="168950"/>
            <a:ext cx="5574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Main Challenge - Methodology</a:t>
            </a:r>
            <a:endParaRPr/>
          </a:p>
        </p:txBody>
      </p:sp>
      <p:sp>
        <p:nvSpPr>
          <p:cNvPr id="519" name="Google Shape;519;gf0a2f41651_0_24"/>
          <p:cNvSpPr txBox="1"/>
          <p:nvPr/>
        </p:nvSpPr>
        <p:spPr>
          <a:xfrm>
            <a:off x="177625" y="1287700"/>
            <a:ext cx="3129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gf0a2f41651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77" y="1169150"/>
            <a:ext cx="3783449" cy="3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f0a2f41651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5125" y="1169138"/>
            <a:ext cx="3700224" cy="371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043114000_2_56"/>
          <p:cNvSpPr txBox="1"/>
          <p:nvPr>
            <p:ph type="title"/>
          </p:nvPr>
        </p:nvSpPr>
        <p:spPr>
          <a:xfrm>
            <a:off x="3466050" y="112825"/>
            <a:ext cx="16074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>
                <a:solidFill>
                  <a:schemeClr val="dk2"/>
                </a:solidFill>
              </a:rPr>
              <a:t>Summary 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527" name="Google Shape;527;gf043114000_2_56"/>
          <p:cNvSpPr txBox="1"/>
          <p:nvPr>
            <p:ph type="title"/>
          </p:nvPr>
        </p:nvSpPr>
        <p:spPr>
          <a:xfrm>
            <a:off x="74100" y="1116350"/>
            <a:ext cx="90699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300"/>
              <a:t>Mini Challenge:</a:t>
            </a:r>
            <a:endParaRPr sz="23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We implemented 3 models (MLP, CNN, ResNET) to perform classification.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All the three models yielded similar results.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Trained CNN model on subset of bands and found the metrics to be fairly similar.</a:t>
            </a:r>
            <a:endParaRPr sz="16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t/>
            </a:r>
            <a:endParaRPr sz="2400"/>
          </a:p>
        </p:txBody>
      </p:sp>
      <p:sp>
        <p:nvSpPr>
          <p:cNvPr id="528" name="Google Shape;528;gf043114000_2_56"/>
          <p:cNvSpPr txBox="1"/>
          <p:nvPr>
            <p:ph type="title"/>
          </p:nvPr>
        </p:nvSpPr>
        <p:spPr>
          <a:xfrm>
            <a:off x="74100" y="2744450"/>
            <a:ext cx="87624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300"/>
              <a:t>Major Challenge:</a:t>
            </a:r>
            <a:endParaRPr sz="23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Devised two ways of locating asteroids with two CNN models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Sliding Window Method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Region Proposal Network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Compared visual results side by side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With more time, will be able to predict true asteroids among the matrix of observed asteroids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f08d204d71_1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214" l="0" r="0" t="18208"/>
          <a:stretch/>
        </p:blipFill>
        <p:spPr>
          <a:xfrm>
            <a:off x="128517" y="609045"/>
            <a:ext cx="2834700" cy="28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gf08d204d71_1_0"/>
          <p:cNvSpPr txBox="1"/>
          <p:nvPr>
            <p:ph type="title"/>
          </p:nvPr>
        </p:nvSpPr>
        <p:spPr>
          <a:xfrm>
            <a:off x="3466100" y="0"/>
            <a:ext cx="5052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355D7E"/>
              </a:buClr>
              <a:buSzPts val="3200"/>
              <a:buFont typeface="Avenir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4: Dongwei Sun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f08d204d71_1_0"/>
          <p:cNvSpPr txBox="1"/>
          <p:nvPr>
            <p:ph idx="1" type="body"/>
          </p:nvPr>
        </p:nvSpPr>
        <p:spPr>
          <a:xfrm>
            <a:off x="3480700" y="563049"/>
            <a:ext cx="51687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Degree: Ph.D, Material science and Bioengineering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Skills: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Python, Panda, Numpy, MLP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Things learned: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Pytorch, 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more time: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PyTorch in depth, cell image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gf08d204d7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31825" y="300462"/>
            <a:ext cx="3234074" cy="25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f08d204d71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0629" y="300450"/>
            <a:ext cx="3350912" cy="2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f08d204d71_1_0"/>
          <p:cNvPicPr preferRelativeResize="0"/>
          <p:nvPr/>
        </p:nvPicPr>
        <p:blipFill rotWithShape="1">
          <a:blip r:embed="rId6">
            <a:alphaModFix/>
          </a:blip>
          <a:srcRect b="49464" l="0" r="49464" t="0"/>
          <a:stretch/>
        </p:blipFill>
        <p:spPr>
          <a:xfrm>
            <a:off x="5393075" y="563049"/>
            <a:ext cx="2905859" cy="2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f08d204d71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3071" y="2981200"/>
            <a:ext cx="2786851" cy="22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f08d204d71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531837" y="3032900"/>
            <a:ext cx="3350861" cy="2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f08d204d71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30625" y="3032898"/>
            <a:ext cx="3350851" cy="26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f08d204d71_1_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6742" l="0" r="0" t="16736"/>
          <a:stretch/>
        </p:blipFill>
        <p:spPr>
          <a:xfrm>
            <a:off x="524192" y="1188720"/>
            <a:ext cx="2834700" cy="28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9" name="Google Shape;549;gf08d204d71_1_8"/>
          <p:cNvSpPr txBox="1"/>
          <p:nvPr>
            <p:ph type="title"/>
          </p:nvPr>
        </p:nvSpPr>
        <p:spPr>
          <a:xfrm>
            <a:off x="457200" y="0"/>
            <a:ext cx="822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355D7E"/>
              </a:buClr>
              <a:buSzPts val="3200"/>
              <a:buFont typeface="Aveni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4: Ivan Neto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f08d204d71_1_8"/>
          <p:cNvSpPr txBox="1"/>
          <p:nvPr>
            <p:ph idx="1" type="body"/>
          </p:nvPr>
        </p:nvSpPr>
        <p:spPr>
          <a:xfrm>
            <a:off x="3499100" y="1188725"/>
            <a:ext cx="54012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Degree: Computer Science Undergraduate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Skills: Python, Keras, Scikit-learn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Things learned: PyTorch, Anaconda, Basic Astronomy, Working with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more time: PyTorch in depth, optimizing my models better, regularization in depth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f08d204d71_1_8"/>
          <p:cNvSpPr/>
          <p:nvPr/>
        </p:nvSpPr>
        <p:spPr>
          <a:xfrm>
            <a:off x="518984" y="1556951"/>
            <a:ext cx="1606500" cy="1491000"/>
          </a:xfrm>
          <a:prstGeom prst="ellipse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f08d204d71_1_1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49" l="0" r="0" t="159"/>
          <a:stretch/>
        </p:blipFill>
        <p:spPr>
          <a:xfrm>
            <a:off x="524192" y="1188720"/>
            <a:ext cx="2834700" cy="28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8" name="Google Shape;558;gf08d204d71_1_16"/>
          <p:cNvSpPr txBox="1"/>
          <p:nvPr>
            <p:ph type="title"/>
          </p:nvPr>
        </p:nvSpPr>
        <p:spPr>
          <a:xfrm>
            <a:off x="3480700" y="799275"/>
            <a:ext cx="4684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355D7E"/>
              </a:buClr>
              <a:buSzPts val="3200"/>
              <a:buFont typeface="Avenir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4: Ponmanikandan Velmurugan (Mani)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f08d204d71_1_16"/>
          <p:cNvSpPr txBox="1"/>
          <p:nvPr>
            <p:ph idx="1" type="body"/>
          </p:nvPr>
        </p:nvSpPr>
        <p:spPr>
          <a:xfrm>
            <a:off x="3547325" y="1639950"/>
            <a:ext cx="5168700" cy="1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Degree: Masters’ in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Skills: Python, Numpy, Pandas, Sklearn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Things learned: Pytorch, Neural Networks, GitHub, Big datasets, Image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more time: K-fold cross validation, Different models, Modelling with GPU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f08d204d71_1_16"/>
          <p:cNvSpPr/>
          <p:nvPr/>
        </p:nvSpPr>
        <p:spPr>
          <a:xfrm>
            <a:off x="518984" y="1556951"/>
            <a:ext cx="1606500" cy="1491000"/>
          </a:xfrm>
          <a:prstGeom prst="ellipse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f08d204d71_1_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279" r="14286" t="0"/>
          <a:stretch/>
        </p:blipFill>
        <p:spPr>
          <a:xfrm>
            <a:off x="524192" y="1188720"/>
            <a:ext cx="2834700" cy="28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" name="Google Shape;567;gf08d204d71_1_24"/>
          <p:cNvSpPr txBox="1"/>
          <p:nvPr>
            <p:ph type="title"/>
          </p:nvPr>
        </p:nvSpPr>
        <p:spPr>
          <a:xfrm>
            <a:off x="457200" y="0"/>
            <a:ext cx="822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355D7E"/>
              </a:buClr>
              <a:buSzPts val="3200"/>
              <a:buFont typeface="Aveni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4: Kaichun Chen(Kevin)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f08d204d71_1_24"/>
          <p:cNvSpPr txBox="1"/>
          <p:nvPr>
            <p:ph idx="1" type="body"/>
          </p:nvPr>
        </p:nvSpPr>
        <p:spPr>
          <a:xfrm>
            <a:off x="3499105" y="1188720"/>
            <a:ext cx="51687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Degree:Physics Undergraduate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Skills:Python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Things learned:PyTorch, Working with Images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more time:Get familiar with Pytorch, using and optimizing models.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f08d204d71_1_24"/>
          <p:cNvSpPr/>
          <p:nvPr/>
        </p:nvSpPr>
        <p:spPr>
          <a:xfrm>
            <a:off x="518984" y="1556951"/>
            <a:ext cx="1606500" cy="1491000"/>
          </a:xfrm>
          <a:prstGeom prst="ellipse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f08d204d71_1_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192" y="1188720"/>
            <a:ext cx="2834700" cy="28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6" name="Google Shape;576;gf08d204d71_1_32"/>
          <p:cNvSpPr txBox="1"/>
          <p:nvPr>
            <p:ph type="title"/>
          </p:nvPr>
        </p:nvSpPr>
        <p:spPr>
          <a:xfrm>
            <a:off x="457200" y="0"/>
            <a:ext cx="822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355D7E"/>
              </a:buClr>
              <a:buSzPts val="3200"/>
              <a:buFont typeface="Aveni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4: Julin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f08d204d71_1_32"/>
          <p:cNvSpPr txBox="1"/>
          <p:nvPr>
            <p:ph idx="1" type="body"/>
          </p:nvPr>
        </p:nvSpPr>
        <p:spPr>
          <a:xfrm>
            <a:off x="3499105" y="1188720"/>
            <a:ext cx="51687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Degree: Masters of Science in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Skills: Python, Detecto, Pytorch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Things learned: Detecto, cleaning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more time: Get the model more accurate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f08d204d71_1_32"/>
          <p:cNvSpPr/>
          <p:nvPr/>
        </p:nvSpPr>
        <p:spPr>
          <a:xfrm>
            <a:off x="518984" y="1556951"/>
            <a:ext cx="1606500" cy="1491000"/>
          </a:xfrm>
          <a:prstGeom prst="ellipse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f0a2f41651_1_1"/>
          <p:cNvSpPr txBox="1"/>
          <p:nvPr>
            <p:ph type="title"/>
          </p:nvPr>
        </p:nvSpPr>
        <p:spPr>
          <a:xfrm>
            <a:off x="2576375" y="46350"/>
            <a:ext cx="3123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900">
                <a:solidFill>
                  <a:schemeClr val="dk2"/>
                </a:solidFill>
              </a:rPr>
              <a:t>Acknowledgements 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584" name="Google Shape;584;gf0a2f41651_1_1"/>
          <p:cNvSpPr txBox="1"/>
          <p:nvPr>
            <p:ph type="title"/>
          </p:nvPr>
        </p:nvSpPr>
        <p:spPr>
          <a:xfrm>
            <a:off x="2050200" y="1048025"/>
            <a:ext cx="50436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>
                <a:solidFill>
                  <a:schemeClr val="accent3"/>
                </a:solidFill>
              </a:rPr>
              <a:t>Professor Vagelis Papalexakis</a:t>
            </a:r>
            <a:endParaRPr sz="2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>
                <a:solidFill>
                  <a:schemeClr val="accent6"/>
                </a:solidFill>
              </a:rPr>
              <a:t>Jen Bellig</a:t>
            </a:r>
            <a:endParaRPr sz="2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>
                <a:solidFill>
                  <a:schemeClr val="accent6"/>
                </a:solidFill>
              </a:rPr>
              <a:t>Brian Gallagher</a:t>
            </a:r>
            <a:endParaRPr sz="2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>
                <a:solidFill>
                  <a:schemeClr val="accent6"/>
                </a:solidFill>
              </a:rPr>
              <a:t>Ryan Dana </a:t>
            </a:r>
            <a:endParaRPr sz="2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>
                <a:solidFill>
                  <a:schemeClr val="accent6"/>
                </a:solidFill>
              </a:rPr>
              <a:t>Braden Soper</a:t>
            </a:r>
            <a:endParaRPr sz="2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>
                <a:solidFill>
                  <a:schemeClr val="accent6"/>
                </a:solidFill>
              </a:rPr>
              <a:t>LC Support Team</a:t>
            </a:r>
            <a:r>
              <a:rPr lang="en-US" sz="2800"/>
              <a:t> 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/>
              <a:t>All the lecturer speakers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200"/>
              <a:buFont typeface="Calibri"/>
              <a:buNone/>
            </a:pPr>
            <a:r>
              <a:rPr lang="en-US" sz="2800"/>
              <a:t>Other teams</a:t>
            </a:r>
            <a:endParaRPr sz="2800"/>
          </a:p>
        </p:txBody>
      </p:sp>
      <p:pic>
        <p:nvPicPr>
          <p:cNvPr id="585" name="Google Shape;585;gf0a2f41651_1_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348" y="1937199"/>
            <a:ext cx="772800" cy="77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6" name="Google Shape;586;gf0a2f41651_1_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648" y="2448224"/>
            <a:ext cx="772800" cy="77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7" name="Google Shape;587;gf0a2f41651_1_1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5760" r="5760" t="0"/>
          <a:stretch/>
        </p:blipFill>
        <p:spPr>
          <a:xfrm>
            <a:off x="205648" y="1513299"/>
            <a:ext cx="772800" cy="77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8" name="Google Shape;588;gf0a2f41651_1_1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1348" y="2800349"/>
            <a:ext cx="772800" cy="77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9" name="Google Shape;589;gf0a2f41651_1_1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648" y="3307949"/>
            <a:ext cx="772800" cy="77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1665431" y="1171219"/>
            <a:ext cx="3597750" cy="358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1650"/>
          </a:p>
        </p:txBody>
      </p:sp>
      <p:sp>
        <p:nvSpPr>
          <p:cNvPr id="113" name="Google Shape;113;p3"/>
          <p:cNvSpPr txBox="1"/>
          <p:nvPr>
            <p:ph type="title"/>
          </p:nvPr>
        </p:nvSpPr>
        <p:spPr>
          <a:xfrm>
            <a:off x="1372957" y="112357"/>
            <a:ext cx="6398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Introduction of Machine Learning</a:t>
            </a:r>
            <a:endParaRPr/>
          </a:p>
        </p:txBody>
      </p:sp>
      <p:sp>
        <p:nvSpPr>
          <p:cNvPr id="114" name="Google Shape;114;p3"/>
          <p:cNvSpPr txBox="1"/>
          <p:nvPr>
            <p:ph type="title"/>
          </p:nvPr>
        </p:nvSpPr>
        <p:spPr>
          <a:xfrm>
            <a:off x="271353" y="1171229"/>
            <a:ext cx="3692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700" y="0"/>
            <a:ext cx="9175399" cy="48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336650"/>
            <a:ext cx="3103650" cy="211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2888900" y="3486150"/>
            <a:ext cx="58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Fig.1</a:t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7568975" y="3451100"/>
            <a:ext cx="78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Fig.2</a:t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257200" y="330150"/>
            <a:ext cx="426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 of Machine Learning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100" y="1591250"/>
            <a:ext cx="2573321" cy="1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f043114000_5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800" y="0"/>
            <a:ext cx="9189800" cy="48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f043114000_5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727" y="2305775"/>
            <a:ext cx="2938825" cy="13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f043114000_5_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6501" y="3674625"/>
            <a:ext cx="1472825" cy="8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f043114000_5_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91600" y="79075"/>
            <a:ext cx="3081125" cy="17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f043114000_5_22"/>
          <p:cNvSpPr txBox="1"/>
          <p:nvPr/>
        </p:nvSpPr>
        <p:spPr>
          <a:xfrm>
            <a:off x="684125" y="1905575"/>
            <a:ext cx="16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f043114000_5_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05300" y="2582650"/>
            <a:ext cx="4238700" cy="123246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f043114000_5_22"/>
          <p:cNvSpPr txBox="1"/>
          <p:nvPr/>
        </p:nvSpPr>
        <p:spPr>
          <a:xfrm>
            <a:off x="6009900" y="1905575"/>
            <a:ext cx="19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f043114000_5_22"/>
          <p:cNvSpPr/>
          <p:nvPr/>
        </p:nvSpPr>
        <p:spPr>
          <a:xfrm flipH="1" rot="-5400000">
            <a:off x="1999838" y="1066763"/>
            <a:ext cx="705000" cy="656100"/>
          </a:xfrm>
          <a:prstGeom prst="bentArrow">
            <a:avLst>
              <a:gd fmla="val 25000" name="adj1"/>
              <a:gd fmla="val 25000" name="adj2"/>
              <a:gd fmla="val 25000" name="adj3"/>
              <a:gd fmla="val 49659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f043114000_5_22"/>
          <p:cNvSpPr/>
          <p:nvPr/>
        </p:nvSpPr>
        <p:spPr>
          <a:xfrm rot="5400000">
            <a:off x="6596275" y="1039175"/>
            <a:ext cx="656100" cy="71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f043114000_5_22"/>
          <p:cNvSpPr txBox="1"/>
          <p:nvPr/>
        </p:nvSpPr>
        <p:spPr>
          <a:xfrm>
            <a:off x="4905300" y="1722875"/>
            <a:ext cx="60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Fig.3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f043114000_5_22"/>
          <p:cNvSpPr txBox="1"/>
          <p:nvPr/>
        </p:nvSpPr>
        <p:spPr>
          <a:xfrm>
            <a:off x="2652450" y="4118300"/>
            <a:ext cx="71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Fig.4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f043114000_5_22"/>
          <p:cNvSpPr txBox="1"/>
          <p:nvPr/>
        </p:nvSpPr>
        <p:spPr>
          <a:xfrm>
            <a:off x="7760375" y="3715200"/>
            <a:ext cx="65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Fig.5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ce62be484_0_0"/>
          <p:cNvSpPr txBox="1"/>
          <p:nvPr>
            <p:ph type="title"/>
          </p:nvPr>
        </p:nvSpPr>
        <p:spPr>
          <a:xfrm>
            <a:off x="1372957" y="112357"/>
            <a:ext cx="6398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Neural Networks</a:t>
            </a:r>
            <a:endParaRPr/>
          </a:p>
        </p:txBody>
      </p:sp>
      <p:sp>
        <p:nvSpPr>
          <p:cNvPr id="143" name="Google Shape;143;gece62be484_0_0"/>
          <p:cNvSpPr txBox="1"/>
          <p:nvPr/>
        </p:nvSpPr>
        <p:spPr>
          <a:xfrm>
            <a:off x="4667125" y="13025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ece62be484_0_0"/>
          <p:cNvSpPr txBox="1"/>
          <p:nvPr/>
        </p:nvSpPr>
        <p:spPr>
          <a:xfrm>
            <a:off x="309300" y="1167325"/>
            <a:ext cx="4915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Mimic the operations of a human brain to recognize relationships between vast amounts of data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Neuron - Basic computation unit [input - process - output]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Activation Function - Defines the output for an input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◆"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◆"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ReLU  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◆"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Heaviside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Perceptron - Simplest type of Neural Network - Classifier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ece62be48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8074" y="1167325"/>
            <a:ext cx="3595564" cy="15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ece62be484_0_0"/>
          <p:cNvPicPr preferRelativeResize="0"/>
          <p:nvPr/>
        </p:nvPicPr>
        <p:blipFill rotWithShape="1">
          <a:blip r:embed="rId5">
            <a:alphaModFix/>
          </a:blip>
          <a:srcRect b="0" l="0" r="1283" t="0"/>
          <a:stretch/>
        </p:blipFill>
        <p:spPr>
          <a:xfrm>
            <a:off x="5301888" y="2721200"/>
            <a:ext cx="3627950" cy="187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ece62be484_0_0"/>
          <p:cNvSpPr txBox="1"/>
          <p:nvPr/>
        </p:nvSpPr>
        <p:spPr>
          <a:xfrm>
            <a:off x="6407688" y="952350"/>
            <a:ext cx="168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highlight>
                  <a:srgbClr val="A5A5A5"/>
                </a:highlight>
                <a:latin typeface="Calibri"/>
                <a:ea typeface="Calibri"/>
                <a:cs typeface="Calibri"/>
                <a:sym typeface="Calibri"/>
              </a:rPr>
              <a:t>Human Neuron</a:t>
            </a:r>
            <a:endParaRPr b="0" i="0" sz="1700" u="none" cap="none" strike="noStrike">
              <a:solidFill>
                <a:schemeClr val="lt1"/>
              </a:solidFill>
              <a:highlight>
                <a:srgbClr val="A5A5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ece62be484_0_0"/>
          <p:cNvSpPr txBox="1"/>
          <p:nvPr/>
        </p:nvSpPr>
        <p:spPr>
          <a:xfrm>
            <a:off x="4512788" y="4499625"/>
            <a:ext cx="491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https://www.simplilearn.com/tutorials/deep-learning-tutorial/perceptron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ece62be48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925" y="3355450"/>
            <a:ext cx="1735476" cy="13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ece62be484_0_0"/>
          <p:cNvSpPr txBox="1"/>
          <p:nvPr/>
        </p:nvSpPr>
        <p:spPr>
          <a:xfrm>
            <a:off x="2041850" y="3355450"/>
            <a:ext cx="3219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Left: </a:t>
            </a:r>
            <a:r>
              <a:rPr b="1" i="0" lang="en-US" sz="9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Mark I Perceptron machine - </a:t>
            </a:r>
            <a:r>
              <a:rPr b="0" i="0" lang="en-US" sz="9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Image Recognition</a:t>
            </a:r>
            <a:endParaRPr b="0" i="0" sz="950" u="none" cap="none" strike="noStrike">
              <a:solidFill>
                <a:srgbClr val="2021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Right: </a:t>
            </a:r>
            <a:r>
              <a:rPr b="1" i="0" lang="en-US" sz="9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Dr. Frank Rosenblatt</a:t>
            </a:r>
            <a:endParaRPr b="1" i="0" sz="950" u="none" cap="none" strike="noStrike">
              <a:solidFill>
                <a:srgbClr val="2021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PhD Experimental Psychology, Cornell, 1956</a:t>
            </a:r>
            <a:endParaRPr b="0" i="0" sz="950" u="none" cap="none" strike="noStrike">
              <a:solidFill>
                <a:srgbClr val="2021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rgbClr val="2021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Source: https://machinelearningknowledge.ai/timeline/perceptron-neuron-that-can-learn/</a:t>
            </a:r>
            <a:endParaRPr b="0" i="0" sz="950" u="none" cap="none" strike="noStrike">
              <a:solidFill>
                <a:srgbClr val="2021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rgbClr val="2021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bfefe508a_0_8"/>
          <p:cNvSpPr txBox="1"/>
          <p:nvPr>
            <p:ph type="title"/>
          </p:nvPr>
        </p:nvSpPr>
        <p:spPr>
          <a:xfrm>
            <a:off x="1372957" y="112357"/>
            <a:ext cx="6398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Neural Networks</a:t>
            </a:r>
            <a:endParaRPr/>
          </a:p>
        </p:txBody>
      </p:sp>
      <p:sp>
        <p:nvSpPr>
          <p:cNvPr id="156" name="Google Shape;156;gebfefe508a_0_8"/>
          <p:cNvSpPr txBox="1"/>
          <p:nvPr/>
        </p:nvSpPr>
        <p:spPr>
          <a:xfrm>
            <a:off x="6017500" y="43664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https://xkcd.com/1838/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ebfefe508a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350" y="1041900"/>
            <a:ext cx="2778300" cy="32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ebfefe508a_0_8"/>
          <p:cNvSpPr txBox="1"/>
          <p:nvPr/>
        </p:nvSpPr>
        <p:spPr>
          <a:xfrm>
            <a:off x="340425" y="1041900"/>
            <a:ext cx="49584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 perceptron layers (MLPs) - Welcomes non-linearity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with Forward and Backward propagations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Forward Pass - Make predictions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Backward Pass - Adjust weights with observed loss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ebfefe508a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4524" y="2370575"/>
            <a:ext cx="2650226" cy="19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ebfefe508a_0_8"/>
          <p:cNvSpPr txBox="1"/>
          <p:nvPr/>
        </p:nvSpPr>
        <p:spPr>
          <a:xfrm>
            <a:off x="0" y="4397325"/>
            <a:ext cx="598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https://machinelearningknowledge.ai/animated-explanation-of-feed-forward-neural-network-architecture/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fefe508a_0_1"/>
          <p:cNvSpPr txBox="1"/>
          <p:nvPr>
            <p:ph type="title"/>
          </p:nvPr>
        </p:nvSpPr>
        <p:spPr>
          <a:xfrm>
            <a:off x="1372957" y="112357"/>
            <a:ext cx="6398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342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Convolutional Neural Network</a:t>
            </a:r>
            <a:endParaRPr/>
          </a:p>
        </p:txBody>
      </p:sp>
      <p:pic>
        <p:nvPicPr>
          <p:cNvPr id="166" name="Google Shape;166;gebfefe508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61782"/>
            <a:ext cx="8839200" cy="298323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ebfefe508a_0_1"/>
          <p:cNvSpPr txBox="1"/>
          <p:nvPr/>
        </p:nvSpPr>
        <p:spPr>
          <a:xfrm>
            <a:off x="0" y="44108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https://towardsdatascience.com/a-comprehensive-guide-to-convolutional-neural-networks-the-eli5-way-3bd2b1164a53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15_PPT_UNC_V7.06 (1)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2011-11-22T03:03:28Z</dcterms:created>
  <dc:creator>Stephanie Shang</dc:creator>
</cp:coreProperties>
</file>